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0" r:id="rId1"/>
  </p:sldMasterIdLst>
  <p:notesMasterIdLst>
    <p:notesMasterId r:id="rId32"/>
  </p:notesMasterIdLst>
  <p:sldIdLst>
    <p:sldId id="713" r:id="rId2"/>
    <p:sldId id="758" r:id="rId3"/>
    <p:sldId id="781" r:id="rId4"/>
    <p:sldId id="763" r:id="rId5"/>
    <p:sldId id="737" r:id="rId6"/>
    <p:sldId id="1380" r:id="rId7"/>
    <p:sldId id="766" r:id="rId8"/>
    <p:sldId id="1384" r:id="rId9"/>
    <p:sldId id="1028" r:id="rId10"/>
    <p:sldId id="1383" r:id="rId11"/>
    <p:sldId id="1032" r:id="rId12"/>
    <p:sldId id="1033" r:id="rId13"/>
    <p:sldId id="1031" r:id="rId14"/>
    <p:sldId id="1029" r:id="rId15"/>
    <p:sldId id="1048" r:id="rId16"/>
    <p:sldId id="1382" r:id="rId17"/>
    <p:sldId id="1050" r:id="rId18"/>
    <p:sldId id="1052" r:id="rId19"/>
    <p:sldId id="350" r:id="rId20"/>
    <p:sldId id="750" r:id="rId21"/>
    <p:sldId id="778" r:id="rId22"/>
    <p:sldId id="481" r:id="rId23"/>
    <p:sldId id="1054" r:id="rId24"/>
    <p:sldId id="1055" r:id="rId25"/>
    <p:sldId id="1056" r:id="rId26"/>
    <p:sldId id="1057" r:id="rId27"/>
    <p:sldId id="677" r:id="rId28"/>
    <p:sldId id="1378" r:id="rId29"/>
    <p:sldId id="1379" r:id="rId30"/>
    <p:sldId id="764" r:id="rId31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58"/>
            <p14:sldId id="781"/>
            <p14:sldId id="763"/>
            <p14:sldId id="737"/>
            <p14:sldId id="1380"/>
            <p14:sldId id="766"/>
            <p14:sldId id="1384"/>
            <p14:sldId id="1028"/>
            <p14:sldId id="1383"/>
            <p14:sldId id="1032"/>
            <p14:sldId id="1033"/>
            <p14:sldId id="1031"/>
            <p14:sldId id="1029"/>
            <p14:sldId id="1048"/>
            <p14:sldId id="1382"/>
            <p14:sldId id="1050"/>
            <p14:sldId id="1052"/>
            <p14:sldId id="350"/>
            <p14:sldId id="750"/>
            <p14:sldId id="778"/>
            <p14:sldId id="481"/>
            <p14:sldId id="1054"/>
            <p14:sldId id="1055"/>
            <p14:sldId id="1056"/>
            <p14:sldId id="1057"/>
            <p14:sldId id="677"/>
            <p14:sldId id="1378"/>
            <p14:sldId id="1379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9C82A"/>
    <a:srgbClr val="BF5700"/>
    <a:srgbClr val="C6531F"/>
    <a:srgbClr val="C01338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00088-572A-4A07-932B-AF7CB305AA89}" v="35" dt="2021-08-23T18:15:13.571"/>
    <p1510:client id="{74B9C8B7-A1A5-4BF1-B34E-3C76E20F440B}" v="88" dt="2021-08-23T16:00:09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63" autoAdjust="0"/>
    <p:restoredTop sz="92393" autoAdjust="0"/>
  </p:normalViewPr>
  <p:slideViewPr>
    <p:cSldViewPr>
      <p:cViewPr varScale="1">
        <p:scale>
          <a:sx n="58" d="100"/>
          <a:sy n="58" d="100"/>
        </p:scale>
        <p:origin x="126" y="15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87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 Poynter" userId="2UYRKYrw/2etqi0kA9yvFNv07XfSnE1OxTAEUWBGfcw=" providerId="None" clId="Web-{74B9C8B7-A1A5-4BF1-B34E-3C76E20F440B}"/>
    <pc:docChg chg="modSld">
      <pc:chgData name="Brad Poynter" userId="2UYRKYrw/2etqi0kA9yvFNv07XfSnE1OxTAEUWBGfcw=" providerId="None" clId="Web-{74B9C8B7-A1A5-4BF1-B34E-3C76E20F440B}" dt="2021-08-23T16:00:09.696" v="78" actId="1076"/>
      <pc:docMkLst>
        <pc:docMk/>
      </pc:docMkLst>
      <pc:sldChg chg="addSp delSp modSp">
        <pc:chgData name="Brad Poynter" userId="2UYRKYrw/2etqi0kA9yvFNv07XfSnE1OxTAEUWBGfcw=" providerId="None" clId="Web-{74B9C8B7-A1A5-4BF1-B34E-3C76E20F440B}" dt="2021-08-23T16:00:09.696" v="78" actId="1076"/>
        <pc:sldMkLst>
          <pc:docMk/>
          <pc:sldMk cId="2156576542" sldId="761"/>
        </pc:sldMkLst>
        <pc:spChg chg="del mod">
          <ac:chgData name="Brad Poynter" userId="2UYRKYrw/2etqi0kA9yvFNv07XfSnE1OxTAEUWBGfcw=" providerId="None" clId="Web-{74B9C8B7-A1A5-4BF1-B34E-3C76E20F440B}" dt="2021-08-23T15:27:03.027" v="4"/>
          <ac:spMkLst>
            <pc:docMk/>
            <pc:sldMk cId="2156576542" sldId="761"/>
            <ac:spMk id="3" creationId="{705512D0-8FB0-4629-A67F-1EB0A951064C}"/>
          </ac:spMkLst>
        </pc:spChg>
        <pc:picChg chg="add mod">
          <ac:chgData name="Brad Poynter" userId="2UYRKYrw/2etqi0kA9yvFNv07XfSnE1OxTAEUWBGfcw=" providerId="None" clId="Web-{74B9C8B7-A1A5-4BF1-B34E-3C76E20F440B}" dt="2021-08-23T15:47:32.298" v="44" actId="1076"/>
          <ac:picMkLst>
            <pc:docMk/>
            <pc:sldMk cId="2156576542" sldId="761"/>
            <ac:picMk id="4" creationId="{DF9E37AB-0B6F-49D4-A802-FEC55D94D154}"/>
          </ac:picMkLst>
        </pc:picChg>
        <pc:picChg chg="add mod">
          <ac:chgData name="Brad Poynter" userId="2UYRKYrw/2etqi0kA9yvFNv07XfSnE1OxTAEUWBGfcw=" providerId="None" clId="Web-{74B9C8B7-A1A5-4BF1-B34E-3C76E20F440B}" dt="2021-08-23T15:46:26.984" v="34" actId="1076"/>
          <ac:picMkLst>
            <pc:docMk/>
            <pc:sldMk cId="2156576542" sldId="761"/>
            <ac:picMk id="5" creationId="{8E9F8786-DAF4-41C1-992F-1875F37E9140}"/>
          </ac:picMkLst>
        </pc:picChg>
        <pc:picChg chg="add del mod">
          <ac:chgData name="Brad Poynter" userId="2UYRKYrw/2etqi0kA9yvFNv07XfSnE1OxTAEUWBGfcw=" providerId="None" clId="Web-{74B9C8B7-A1A5-4BF1-B34E-3C76E20F440B}" dt="2021-08-23T15:56:44.018" v="70"/>
          <ac:picMkLst>
            <pc:docMk/>
            <pc:sldMk cId="2156576542" sldId="761"/>
            <ac:picMk id="6" creationId="{B7B86EF6-DC6D-4790-987F-D37F47D1A830}"/>
          </ac:picMkLst>
        </pc:picChg>
        <pc:picChg chg="add mod">
          <ac:chgData name="Brad Poynter" userId="2UYRKYrw/2etqi0kA9yvFNv07XfSnE1OxTAEUWBGfcw=" providerId="None" clId="Web-{74B9C8B7-A1A5-4BF1-B34E-3C76E20F440B}" dt="2021-08-23T15:47:48.361" v="47" actId="1076"/>
          <ac:picMkLst>
            <pc:docMk/>
            <pc:sldMk cId="2156576542" sldId="761"/>
            <ac:picMk id="7" creationId="{C671A5EB-96DC-44E3-8D0D-66ECFB9901EB}"/>
          </ac:picMkLst>
        </pc:picChg>
        <pc:picChg chg="add mod">
          <ac:chgData name="Brad Poynter" userId="2UYRKYrw/2etqi0kA9yvFNv07XfSnE1OxTAEUWBGfcw=" providerId="None" clId="Web-{74B9C8B7-A1A5-4BF1-B34E-3C76E20F440B}" dt="2021-08-23T15:51:52.087" v="65" actId="1076"/>
          <ac:picMkLst>
            <pc:docMk/>
            <pc:sldMk cId="2156576542" sldId="761"/>
            <ac:picMk id="8" creationId="{7A45C23F-60B3-455D-8092-587C730C893A}"/>
          </ac:picMkLst>
        </pc:picChg>
        <pc:picChg chg="add del mod">
          <ac:chgData name="Brad Poynter" userId="2UYRKYrw/2etqi0kA9yvFNv07XfSnE1OxTAEUWBGfcw=" providerId="None" clId="Web-{74B9C8B7-A1A5-4BF1-B34E-3C76E20F440B}" dt="2021-08-23T15:43:30.666" v="17"/>
          <ac:picMkLst>
            <pc:docMk/>
            <pc:sldMk cId="2156576542" sldId="761"/>
            <ac:picMk id="9" creationId="{FA51B122-86D4-40DD-9266-C1E2D2078764}"/>
          </ac:picMkLst>
        </pc:picChg>
        <pc:picChg chg="add mod">
          <ac:chgData name="Brad Poynter" userId="2UYRKYrw/2etqi0kA9yvFNv07XfSnE1OxTAEUWBGfcw=" providerId="None" clId="Web-{74B9C8B7-A1A5-4BF1-B34E-3C76E20F440B}" dt="2021-08-23T15:52:28.057" v="69" actId="1076"/>
          <ac:picMkLst>
            <pc:docMk/>
            <pc:sldMk cId="2156576542" sldId="761"/>
            <ac:picMk id="10" creationId="{EDFFF615-B6B2-4BDB-B4E5-C5BE466A3343}"/>
          </ac:picMkLst>
        </pc:picChg>
        <pc:picChg chg="add mod">
          <ac:chgData name="Brad Poynter" userId="2UYRKYrw/2etqi0kA9yvFNv07XfSnE1OxTAEUWBGfcw=" providerId="None" clId="Web-{74B9C8B7-A1A5-4BF1-B34E-3C76E20F440B}" dt="2021-08-23T15:47:55.752" v="48" actId="1076"/>
          <ac:picMkLst>
            <pc:docMk/>
            <pc:sldMk cId="2156576542" sldId="761"/>
            <ac:picMk id="11" creationId="{C4D00670-6319-4633-8319-C18F1B71183D}"/>
          </ac:picMkLst>
        </pc:picChg>
        <pc:picChg chg="add del mod">
          <ac:chgData name="Brad Poynter" userId="2UYRKYrw/2etqi0kA9yvFNv07XfSnE1OxTAEUWBGfcw=" providerId="None" clId="Web-{74B9C8B7-A1A5-4BF1-B34E-3C76E20F440B}" dt="2021-08-23T15:49:32.161" v="58"/>
          <ac:picMkLst>
            <pc:docMk/>
            <pc:sldMk cId="2156576542" sldId="761"/>
            <ac:picMk id="12" creationId="{4624683D-827A-4739-AA4C-A80EF1737B87}"/>
          </ac:picMkLst>
        </pc:picChg>
        <pc:picChg chg="add mod">
          <ac:chgData name="Brad Poynter" userId="2UYRKYrw/2etqi0kA9yvFNv07XfSnE1OxTAEUWBGfcw=" providerId="None" clId="Web-{74B9C8B7-A1A5-4BF1-B34E-3C76E20F440B}" dt="2021-08-23T15:52:19.354" v="68" actId="1076"/>
          <ac:picMkLst>
            <pc:docMk/>
            <pc:sldMk cId="2156576542" sldId="761"/>
            <ac:picMk id="13" creationId="{3FB5DD45-4A2B-4E71-8FA3-A3F65B1502B4}"/>
          </ac:picMkLst>
        </pc:picChg>
        <pc:picChg chg="add mod">
          <ac:chgData name="Brad Poynter" userId="2UYRKYrw/2etqi0kA9yvFNv07XfSnE1OxTAEUWBGfcw=" providerId="None" clId="Web-{74B9C8B7-A1A5-4BF1-B34E-3C76E20F440B}" dt="2021-08-23T15:57:04.503" v="75" actId="14100"/>
          <ac:picMkLst>
            <pc:docMk/>
            <pc:sldMk cId="2156576542" sldId="761"/>
            <ac:picMk id="14" creationId="{02A3A22A-4AF0-4935-860F-57330FBC77B0}"/>
          </ac:picMkLst>
        </pc:picChg>
        <pc:picChg chg="add mod">
          <ac:chgData name="Brad Poynter" userId="2UYRKYrw/2etqi0kA9yvFNv07XfSnE1OxTAEUWBGfcw=" providerId="None" clId="Web-{74B9C8B7-A1A5-4BF1-B34E-3C76E20F440B}" dt="2021-08-23T16:00:09.696" v="78" actId="1076"/>
          <ac:picMkLst>
            <pc:docMk/>
            <pc:sldMk cId="2156576542" sldId="761"/>
            <ac:picMk id="15" creationId="{EF5EDFB3-2540-4D44-B101-28F255888742}"/>
          </ac:picMkLst>
        </pc:picChg>
      </pc:sldChg>
    </pc:docChg>
  </pc:docChgLst>
  <pc:docChgLst>
    <pc:chgData clId="Web-{42300088-572A-4A07-932B-AF7CB305AA89}"/>
    <pc:docChg chg="modSld">
      <pc:chgData name="" userId="" providerId="" clId="Web-{42300088-572A-4A07-932B-AF7CB305AA89}" dt="2021-08-23T18:15:13.571" v="0" actId="20577"/>
      <pc:docMkLst>
        <pc:docMk/>
      </pc:docMkLst>
      <pc:sldChg chg="modSp">
        <pc:chgData name="" userId="" providerId="" clId="Web-{42300088-572A-4A07-932B-AF7CB305AA89}" dt="2021-08-23T18:15:13.571" v="0" actId="20577"/>
        <pc:sldMkLst>
          <pc:docMk/>
          <pc:sldMk cId="1814957432" sldId="1379"/>
        </pc:sldMkLst>
        <pc:spChg chg="mod">
          <ac:chgData name="" userId="" providerId="" clId="Web-{42300088-572A-4A07-932B-AF7CB305AA89}" dt="2021-08-23T18:15:13.571" v="0" actId="20577"/>
          <ac:spMkLst>
            <pc:docMk/>
            <pc:sldMk cId="1814957432" sldId="1379"/>
            <ac:spMk id="3" creationId="{F5880440-FC3D-43A9-8541-9945468EE09A}"/>
          </ac:spMkLst>
        </pc:spChg>
      </pc:sldChg>
    </pc:docChg>
  </pc:docChgLst>
  <pc:docChgLst>
    <pc:chgData name="Brad Poynter" clId="Web-{42300088-572A-4A07-932B-AF7CB305AA89}"/>
    <pc:docChg chg="modSld">
      <pc:chgData name="Brad Poynter" userId="" providerId="" clId="Web-{42300088-572A-4A07-932B-AF7CB305AA89}" dt="2021-08-23T17:51:56.674" v="14" actId="20577"/>
      <pc:docMkLst>
        <pc:docMk/>
      </pc:docMkLst>
      <pc:sldChg chg="modSp">
        <pc:chgData name="Brad Poynter" userId="" providerId="" clId="Web-{42300088-572A-4A07-932B-AF7CB305AA89}" dt="2021-08-23T17:51:56.674" v="14" actId="20577"/>
        <pc:sldMkLst>
          <pc:docMk/>
          <pc:sldMk cId="1814957432" sldId="1379"/>
        </pc:sldMkLst>
        <pc:spChg chg="mod">
          <ac:chgData name="Brad Poynter" userId="" providerId="" clId="Web-{42300088-572A-4A07-932B-AF7CB305AA89}" dt="2021-08-23T17:51:56.674" v="14" actId="20577"/>
          <ac:spMkLst>
            <pc:docMk/>
            <pc:sldMk cId="1814957432" sldId="1379"/>
            <ac:spMk id="3" creationId="{F5880440-FC3D-43A9-8541-9945468EE09A}"/>
          </ac:spMkLst>
        </pc:spChg>
      </pc:sldChg>
    </pc:docChg>
  </pc:docChgLst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4265BC-3801-B94E-94B6-3216E5667D63}" type="doc">
      <dgm:prSet loTypeId="urn:microsoft.com/office/officeart/2008/layout/VerticalCurvedList" loCatId="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3498C0-1EC6-2547-BB22-9D22309A9020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management is a critical business &amp; technology skill       for IT </a:t>
          </a:r>
          <a:r>
            <a:rPr lang="en-US" sz="18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leaders</a:t>
          </a:r>
        </a:p>
      </dgm:t>
    </dgm:pt>
    <dgm:pt modelId="{77ADF34A-ED8F-1A49-84CD-0819905B091B}" type="parTrans" cxnId="{60E0F53D-5AFE-104B-B6A1-D7801F154C5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41E913-7E02-794E-822A-456EE914A433}" type="sibTrans" cxnId="{60E0F53D-5AFE-104B-B6A1-D7801F154C5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2E02C1-B021-BF40-B248-E6E1FA46A9EE}">
      <dgm:prSet custT="1"/>
      <dgm:spPr/>
      <dgm:t>
        <a:bodyPr/>
        <a:lstStyle/>
        <a:p>
          <a:pPr rtl="0"/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Technology is necessary but not sufficient without a thoughtful 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strategy,</a:t>
          </a:r>
          <a:r>
            <a:rPr lang="en-US" sz="1800" b="1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proper</a:t>
          </a:r>
          <a:r>
            <a:rPr lang="en-US" sz="1800" b="1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architecture, </a:t>
          </a:r>
          <a:r>
            <a:rPr lang="en-US" sz="180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 </a:t>
          </a:r>
          <a:r>
            <a:rPr lang="en-US" sz="1800" b="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effective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policies</a:t>
          </a:r>
          <a:r>
            <a:rPr lang="en-US" sz="180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A3352A-D6B2-CF4A-BA33-6167312689AD}" type="parTrans" cxnId="{EE9B9FD6-A116-C94A-AF86-D3EA47BBBE5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ABB23B-2921-5846-B0CE-08CB41381768}" type="sibTrans" cxnId="{EE9B9FD6-A116-C94A-AF86-D3EA47BBBE5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88A9DE-BBBD-294E-B86A-4C877DCBA67A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architecture, governance, ethics, security, and privacy practices are critical</a:t>
          </a:r>
        </a:p>
      </dgm:t>
    </dgm:pt>
    <dgm:pt modelId="{116796DB-6295-4248-9E11-A7A5BDDE49C5}" type="parTrans" cxnId="{331338AB-91C9-3849-AB88-B9B7D5F727D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C65DE2-5918-4B41-BAF8-4A14E0FDF80E}" type="sibTrans" cxnId="{331338AB-91C9-3849-AB88-B9B7D5F727D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78A055-BD73-F449-8C45-73E85ADFDA73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We need to harness relational (SQL) &amp; non-relational technology (NoSQL) to enable strategy and operations</a:t>
          </a:r>
        </a:p>
      </dgm:t>
    </dgm:pt>
    <dgm:pt modelId="{9ADD4B22-6D43-3240-8AF8-D15CCCF28399}" type="parTrans" cxnId="{6C5EA961-929A-114B-A44F-D7E0F32BF9B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168C48-0C79-9643-9D4F-807EB2E28F15}" type="sibTrans" cxnId="{6C5EA961-929A-114B-A44F-D7E0F32BF9B1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0C8B93-FF59-7E46-9E11-C08DE393611D}">
      <dgm:prSet custT="1"/>
      <dgm:spPr/>
      <dgm:t>
        <a:bodyPr/>
        <a:lstStyle/>
        <a:p>
          <a:pPr rtl="0"/>
          <a:r>
            <a: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rate of data captured in the world is growing exponentially – volume, velocity, variety, veracity, value</a:t>
          </a:r>
          <a:endParaRPr lang="en-US" sz="1800" i="1" u="non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580DFBB-CA0B-104C-A0CE-E432DEAFF0AC}" type="parTrans" cxnId="{CBA9B530-17A1-554D-A948-7024DAD84415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24BB6F-90C9-CD41-8A23-AB9DBEE01E3A}" type="sibTrans" cxnId="{CBA9B530-17A1-554D-A948-7024DAD84415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92DBE6-539A-3E42-BC77-D28A7E22C0BD}" type="pres">
      <dgm:prSet presAssocID="{5C4265BC-3801-B94E-94B6-3216E5667D63}" presName="Name0" presStyleCnt="0">
        <dgm:presLayoutVars>
          <dgm:chMax val="7"/>
          <dgm:chPref val="7"/>
          <dgm:dir/>
        </dgm:presLayoutVars>
      </dgm:prSet>
      <dgm:spPr/>
    </dgm:pt>
    <dgm:pt modelId="{4C08FC6C-1E61-EB41-B469-770FB59915BF}" type="pres">
      <dgm:prSet presAssocID="{5C4265BC-3801-B94E-94B6-3216E5667D63}" presName="Name1" presStyleCnt="0"/>
      <dgm:spPr/>
    </dgm:pt>
    <dgm:pt modelId="{1A99167A-00CB-364C-81E0-716AC9075EB2}" type="pres">
      <dgm:prSet presAssocID="{5C4265BC-3801-B94E-94B6-3216E5667D63}" presName="cycle" presStyleCnt="0"/>
      <dgm:spPr/>
    </dgm:pt>
    <dgm:pt modelId="{1BF718F0-0EDE-7040-8A76-DEF2EFB59B40}" type="pres">
      <dgm:prSet presAssocID="{5C4265BC-3801-B94E-94B6-3216E5667D63}" presName="srcNode" presStyleLbl="node1" presStyleIdx="0" presStyleCnt="5"/>
      <dgm:spPr/>
    </dgm:pt>
    <dgm:pt modelId="{C93BD184-735D-1842-80B2-7D0BF83ECCE0}" type="pres">
      <dgm:prSet presAssocID="{5C4265BC-3801-B94E-94B6-3216E5667D63}" presName="conn" presStyleLbl="parChTrans1D2" presStyleIdx="0" presStyleCnt="1"/>
      <dgm:spPr/>
    </dgm:pt>
    <dgm:pt modelId="{4BA05C05-1E84-AC43-ABB6-00382B580AD3}" type="pres">
      <dgm:prSet presAssocID="{5C4265BC-3801-B94E-94B6-3216E5667D63}" presName="extraNode" presStyleLbl="node1" presStyleIdx="0" presStyleCnt="5"/>
      <dgm:spPr/>
    </dgm:pt>
    <dgm:pt modelId="{587A4140-956E-FA44-BDD8-1AB58106F291}" type="pres">
      <dgm:prSet presAssocID="{5C4265BC-3801-B94E-94B6-3216E5667D63}" presName="dstNode" presStyleLbl="node1" presStyleIdx="0" presStyleCnt="5"/>
      <dgm:spPr/>
    </dgm:pt>
    <dgm:pt modelId="{E62A2C98-83D5-4279-8C13-2F533F7E46C8}" type="pres">
      <dgm:prSet presAssocID="{CC0C8B93-FF59-7E46-9E11-C08DE393611D}" presName="text_1" presStyleLbl="node1" presStyleIdx="0" presStyleCnt="5">
        <dgm:presLayoutVars>
          <dgm:bulletEnabled val="1"/>
        </dgm:presLayoutVars>
      </dgm:prSet>
      <dgm:spPr/>
    </dgm:pt>
    <dgm:pt modelId="{049DA62E-AF2A-4370-8C3D-6586B1971491}" type="pres">
      <dgm:prSet presAssocID="{CC0C8B93-FF59-7E46-9E11-C08DE393611D}" presName="accent_1" presStyleCnt="0"/>
      <dgm:spPr/>
    </dgm:pt>
    <dgm:pt modelId="{73C82495-C4C6-1F40-A8B9-0174DC732A7A}" type="pres">
      <dgm:prSet presAssocID="{CC0C8B93-FF59-7E46-9E11-C08DE393611D}" presName="accentRepeatNode" presStyleLbl="solidFgAcc1" presStyleIdx="0" presStyleCnt="5"/>
      <dgm:spPr/>
    </dgm:pt>
    <dgm:pt modelId="{CBC5A93F-89D1-4A0C-A83E-B695BECE6FF1}" type="pres">
      <dgm:prSet presAssocID="{393498C0-1EC6-2547-BB22-9D22309A9020}" presName="text_2" presStyleLbl="node1" presStyleIdx="1" presStyleCnt="5">
        <dgm:presLayoutVars>
          <dgm:bulletEnabled val="1"/>
        </dgm:presLayoutVars>
      </dgm:prSet>
      <dgm:spPr/>
    </dgm:pt>
    <dgm:pt modelId="{1331D8A5-EE80-4342-995B-83FCB62319B1}" type="pres">
      <dgm:prSet presAssocID="{393498C0-1EC6-2547-BB22-9D22309A9020}" presName="accent_2" presStyleCnt="0"/>
      <dgm:spPr/>
    </dgm:pt>
    <dgm:pt modelId="{B9D57CFF-CCCC-114B-AD91-4580DC63133A}" type="pres">
      <dgm:prSet presAssocID="{393498C0-1EC6-2547-BB22-9D22309A9020}" presName="accentRepeatNode" presStyleLbl="solidFgAcc1" presStyleIdx="1" presStyleCnt="5"/>
      <dgm:spPr>
        <a:prstGeom prst="ellipse">
          <a:avLst/>
        </a:prstGeom>
      </dgm:spPr>
    </dgm:pt>
    <dgm:pt modelId="{D28E800F-431B-4727-8EE6-8EBD78523472}" type="pres">
      <dgm:prSet presAssocID="{922E02C1-B021-BF40-B248-E6E1FA46A9EE}" presName="text_3" presStyleLbl="node1" presStyleIdx="2" presStyleCnt="5">
        <dgm:presLayoutVars>
          <dgm:bulletEnabled val="1"/>
        </dgm:presLayoutVars>
      </dgm:prSet>
      <dgm:spPr/>
    </dgm:pt>
    <dgm:pt modelId="{7A6973FB-E315-4BDD-B00F-E26C0778939F}" type="pres">
      <dgm:prSet presAssocID="{922E02C1-B021-BF40-B248-E6E1FA46A9EE}" presName="accent_3" presStyleCnt="0"/>
      <dgm:spPr/>
    </dgm:pt>
    <dgm:pt modelId="{A05B0F7A-3BB6-934F-B7B7-4AB545F20532}" type="pres">
      <dgm:prSet presAssocID="{922E02C1-B021-BF40-B248-E6E1FA46A9EE}" presName="accentRepeatNode" presStyleLbl="solidFgAcc1" presStyleIdx="2" presStyleCnt="5"/>
      <dgm:spPr>
        <a:prstGeom prst="ellipse">
          <a:avLst/>
        </a:prstGeom>
      </dgm:spPr>
    </dgm:pt>
    <dgm:pt modelId="{C8EFF42B-4840-4C6E-91D8-2F413576BE86}" type="pres">
      <dgm:prSet presAssocID="{5E78A055-BD73-F449-8C45-73E85ADFDA73}" presName="text_4" presStyleLbl="node1" presStyleIdx="3" presStyleCnt="5">
        <dgm:presLayoutVars>
          <dgm:bulletEnabled val="1"/>
        </dgm:presLayoutVars>
      </dgm:prSet>
      <dgm:spPr/>
    </dgm:pt>
    <dgm:pt modelId="{33811FBA-F7B4-4B10-AFA4-754DC617C934}" type="pres">
      <dgm:prSet presAssocID="{5E78A055-BD73-F449-8C45-73E85ADFDA73}" presName="accent_4" presStyleCnt="0"/>
      <dgm:spPr/>
    </dgm:pt>
    <dgm:pt modelId="{603CB74E-1F1C-124D-99E6-266FAFDDAEDB}" type="pres">
      <dgm:prSet presAssocID="{5E78A055-BD73-F449-8C45-73E85ADFDA73}" presName="accentRepeatNode" presStyleLbl="solidFgAcc1" presStyleIdx="3" presStyleCnt="5"/>
      <dgm:spPr/>
    </dgm:pt>
    <dgm:pt modelId="{1573CBE1-F0F4-47CB-B662-BE0003F6814F}" type="pres">
      <dgm:prSet presAssocID="{2188A9DE-BBBD-294E-B86A-4C877DCBA67A}" presName="text_5" presStyleLbl="node1" presStyleIdx="4" presStyleCnt="5">
        <dgm:presLayoutVars>
          <dgm:bulletEnabled val="1"/>
        </dgm:presLayoutVars>
      </dgm:prSet>
      <dgm:spPr/>
    </dgm:pt>
    <dgm:pt modelId="{10FA1496-400F-447E-9371-CE1D172C9648}" type="pres">
      <dgm:prSet presAssocID="{2188A9DE-BBBD-294E-B86A-4C877DCBA67A}" presName="accent_5" presStyleCnt="0"/>
      <dgm:spPr/>
    </dgm:pt>
    <dgm:pt modelId="{4FCEE525-4596-064D-B79B-47D08EB23208}" type="pres">
      <dgm:prSet presAssocID="{2188A9DE-BBBD-294E-B86A-4C877DCBA67A}" presName="accentRepeatNode" presStyleLbl="solidFgAcc1" presStyleIdx="4" presStyleCnt="5"/>
      <dgm:spPr>
        <a:prstGeom prst="ellipse">
          <a:avLst/>
        </a:prstGeom>
      </dgm:spPr>
    </dgm:pt>
  </dgm:ptLst>
  <dgm:cxnLst>
    <dgm:cxn modelId="{A2FD0003-A0D8-49D3-86AA-57216EC56861}" type="presOf" srcId="{2188A9DE-BBBD-294E-B86A-4C877DCBA67A}" destId="{1573CBE1-F0F4-47CB-B662-BE0003F6814F}" srcOrd="0" destOrd="0" presId="urn:microsoft.com/office/officeart/2008/layout/VerticalCurvedList"/>
    <dgm:cxn modelId="{CBA9B530-17A1-554D-A948-7024DAD84415}" srcId="{5C4265BC-3801-B94E-94B6-3216E5667D63}" destId="{CC0C8B93-FF59-7E46-9E11-C08DE393611D}" srcOrd="0" destOrd="0" parTransId="{9580DFBB-CA0B-104C-A0CE-E432DEAFF0AC}" sibTransId="{5C24BB6F-90C9-CD41-8A23-AB9DBEE01E3A}"/>
    <dgm:cxn modelId="{60E0F53D-5AFE-104B-B6A1-D7801F154C5C}" srcId="{5C4265BC-3801-B94E-94B6-3216E5667D63}" destId="{393498C0-1EC6-2547-BB22-9D22309A9020}" srcOrd="1" destOrd="0" parTransId="{77ADF34A-ED8F-1A49-84CD-0819905B091B}" sibTransId="{2B41E913-7E02-794E-822A-456EE914A433}"/>
    <dgm:cxn modelId="{6C5EA961-929A-114B-A44F-D7E0F32BF9B1}" srcId="{5C4265BC-3801-B94E-94B6-3216E5667D63}" destId="{5E78A055-BD73-F449-8C45-73E85ADFDA73}" srcOrd="3" destOrd="0" parTransId="{9ADD4B22-6D43-3240-8AF8-D15CCCF28399}" sibTransId="{3C168C48-0C79-9643-9D4F-807EB2E28F15}"/>
    <dgm:cxn modelId="{37182F70-E383-4471-AD54-2E94A4866EE0}" type="presOf" srcId="{922E02C1-B021-BF40-B248-E6E1FA46A9EE}" destId="{D28E800F-431B-4727-8EE6-8EBD78523472}" srcOrd="0" destOrd="0" presId="urn:microsoft.com/office/officeart/2008/layout/VerticalCurvedList"/>
    <dgm:cxn modelId="{7C4E8F80-BCBE-44D1-8BBF-788D27D28524}" type="presOf" srcId="{5C24BB6F-90C9-CD41-8A23-AB9DBEE01E3A}" destId="{C93BD184-735D-1842-80B2-7D0BF83ECCE0}" srcOrd="0" destOrd="0" presId="urn:microsoft.com/office/officeart/2008/layout/VerticalCurvedList"/>
    <dgm:cxn modelId="{331338AB-91C9-3849-AB88-B9B7D5F727D6}" srcId="{5C4265BC-3801-B94E-94B6-3216E5667D63}" destId="{2188A9DE-BBBD-294E-B86A-4C877DCBA67A}" srcOrd="4" destOrd="0" parTransId="{116796DB-6295-4248-9E11-A7A5BDDE49C5}" sibTransId="{86C65DE2-5918-4B41-BAF8-4A14E0FDF80E}"/>
    <dgm:cxn modelId="{AC8B62D3-7E4E-B44E-B6A9-5DA43A1507AE}" type="presOf" srcId="{5C4265BC-3801-B94E-94B6-3216E5667D63}" destId="{2492DBE6-539A-3E42-BC77-D28A7E22C0BD}" srcOrd="0" destOrd="0" presId="urn:microsoft.com/office/officeart/2008/layout/VerticalCurvedList"/>
    <dgm:cxn modelId="{EE9B9FD6-A116-C94A-AF86-D3EA47BBBE56}" srcId="{5C4265BC-3801-B94E-94B6-3216E5667D63}" destId="{922E02C1-B021-BF40-B248-E6E1FA46A9EE}" srcOrd="2" destOrd="0" parTransId="{B7A3352A-D6B2-CF4A-BA33-6167312689AD}" sibTransId="{A7ABB23B-2921-5846-B0CE-08CB41381768}"/>
    <dgm:cxn modelId="{354D71DF-7C14-471C-8F42-A43E398E9C2C}" type="presOf" srcId="{5E78A055-BD73-F449-8C45-73E85ADFDA73}" destId="{C8EFF42B-4840-4C6E-91D8-2F413576BE86}" srcOrd="0" destOrd="0" presId="urn:microsoft.com/office/officeart/2008/layout/VerticalCurvedList"/>
    <dgm:cxn modelId="{69CAA3F8-ADEF-44BF-9593-BE5DE92A2500}" type="presOf" srcId="{CC0C8B93-FF59-7E46-9E11-C08DE393611D}" destId="{E62A2C98-83D5-4279-8C13-2F533F7E46C8}" srcOrd="0" destOrd="0" presId="urn:microsoft.com/office/officeart/2008/layout/VerticalCurvedList"/>
    <dgm:cxn modelId="{76C090F9-3545-40C1-9FE2-7800D4B45C54}" type="presOf" srcId="{393498C0-1EC6-2547-BB22-9D22309A9020}" destId="{CBC5A93F-89D1-4A0C-A83E-B695BECE6FF1}" srcOrd="0" destOrd="0" presId="urn:microsoft.com/office/officeart/2008/layout/VerticalCurvedList"/>
    <dgm:cxn modelId="{EA855C7A-626E-4499-A2B7-B3220C61DED8}" type="presParOf" srcId="{2492DBE6-539A-3E42-BC77-D28A7E22C0BD}" destId="{4C08FC6C-1E61-EB41-B469-770FB59915BF}" srcOrd="0" destOrd="0" presId="urn:microsoft.com/office/officeart/2008/layout/VerticalCurvedList"/>
    <dgm:cxn modelId="{C720FBC7-9ABD-4C41-95DA-05EB7E4F4179}" type="presParOf" srcId="{4C08FC6C-1E61-EB41-B469-770FB59915BF}" destId="{1A99167A-00CB-364C-81E0-716AC9075EB2}" srcOrd="0" destOrd="0" presId="urn:microsoft.com/office/officeart/2008/layout/VerticalCurvedList"/>
    <dgm:cxn modelId="{11EBA109-0482-41B0-83DE-EF656894F4E8}" type="presParOf" srcId="{1A99167A-00CB-364C-81E0-716AC9075EB2}" destId="{1BF718F0-0EDE-7040-8A76-DEF2EFB59B40}" srcOrd="0" destOrd="0" presId="urn:microsoft.com/office/officeart/2008/layout/VerticalCurvedList"/>
    <dgm:cxn modelId="{DAEC8280-0031-4C62-A130-AD1FA3929178}" type="presParOf" srcId="{1A99167A-00CB-364C-81E0-716AC9075EB2}" destId="{C93BD184-735D-1842-80B2-7D0BF83ECCE0}" srcOrd="1" destOrd="0" presId="urn:microsoft.com/office/officeart/2008/layout/VerticalCurvedList"/>
    <dgm:cxn modelId="{BE45F80C-2E99-48B3-8A1E-848A9AEC2C14}" type="presParOf" srcId="{1A99167A-00CB-364C-81E0-716AC9075EB2}" destId="{4BA05C05-1E84-AC43-ABB6-00382B580AD3}" srcOrd="2" destOrd="0" presId="urn:microsoft.com/office/officeart/2008/layout/VerticalCurvedList"/>
    <dgm:cxn modelId="{0E44A1C9-62D6-458E-B52E-270A2EAA4433}" type="presParOf" srcId="{1A99167A-00CB-364C-81E0-716AC9075EB2}" destId="{587A4140-956E-FA44-BDD8-1AB58106F291}" srcOrd="3" destOrd="0" presId="urn:microsoft.com/office/officeart/2008/layout/VerticalCurvedList"/>
    <dgm:cxn modelId="{41D895EB-DFC4-47C6-B996-B105EF93E8F2}" type="presParOf" srcId="{4C08FC6C-1E61-EB41-B469-770FB59915BF}" destId="{E62A2C98-83D5-4279-8C13-2F533F7E46C8}" srcOrd="1" destOrd="0" presId="urn:microsoft.com/office/officeart/2008/layout/VerticalCurvedList"/>
    <dgm:cxn modelId="{71B78144-1F0B-4833-854D-2FA5E8186349}" type="presParOf" srcId="{4C08FC6C-1E61-EB41-B469-770FB59915BF}" destId="{049DA62E-AF2A-4370-8C3D-6586B1971491}" srcOrd="2" destOrd="0" presId="urn:microsoft.com/office/officeart/2008/layout/VerticalCurvedList"/>
    <dgm:cxn modelId="{0D12BE1F-75B2-42CB-B36F-DF47D9209853}" type="presParOf" srcId="{049DA62E-AF2A-4370-8C3D-6586B1971491}" destId="{73C82495-C4C6-1F40-A8B9-0174DC732A7A}" srcOrd="0" destOrd="0" presId="urn:microsoft.com/office/officeart/2008/layout/VerticalCurvedList"/>
    <dgm:cxn modelId="{91227640-50D7-4449-BDAA-DF9996DCFB51}" type="presParOf" srcId="{4C08FC6C-1E61-EB41-B469-770FB59915BF}" destId="{CBC5A93F-89D1-4A0C-A83E-B695BECE6FF1}" srcOrd="3" destOrd="0" presId="urn:microsoft.com/office/officeart/2008/layout/VerticalCurvedList"/>
    <dgm:cxn modelId="{3761C38E-1DD0-4E33-85A8-5608B607725E}" type="presParOf" srcId="{4C08FC6C-1E61-EB41-B469-770FB59915BF}" destId="{1331D8A5-EE80-4342-995B-83FCB62319B1}" srcOrd="4" destOrd="0" presId="urn:microsoft.com/office/officeart/2008/layout/VerticalCurvedList"/>
    <dgm:cxn modelId="{ADD85C97-4380-4C11-9616-F943371F83E4}" type="presParOf" srcId="{1331D8A5-EE80-4342-995B-83FCB62319B1}" destId="{B9D57CFF-CCCC-114B-AD91-4580DC63133A}" srcOrd="0" destOrd="0" presId="urn:microsoft.com/office/officeart/2008/layout/VerticalCurvedList"/>
    <dgm:cxn modelId="{4D83C318-74FA-495D-9A68-3AE881BD292F}" type="presParOf" srcId="{4C08FC6C-1E61-EB41-B469-770FB59915BF}" destId="{D28E800F-431B-4727-8EE6-8EBD78523472}" srcOrd="5" destOrd="0" presId="urn:microsoft.com/office/officeart/2008/layout/VerticalCurvedList"/>
    <dgm:cxn modelId="{C75BBD7C-1945-4964-807C-F88ECFAAA037}" type="presParOf" srcId="{4C08FC6C-1E61-EB41-B469-770FB59915BF}" destId="{7A6973FB-E315-4BDD-B00F-E26C0778939F}" srcOrd="6" destOrd="0" presId="urn:microsoft.com/office/officeart/2008/layout/VerticalCurvedList"/>
    <dgm:cxn modelId="{CEE85612-8190-478B-88ED-0B60F9726D92}" type="presParOf" srcId="{7A6973FB-E315-4BDD-B00F-E26C0778939F}" destId="{A05B0F7A-3BB6-934F-B7B7-4AB545F20532}" srcOrd="0" destOrd="0" presId="urn:microsoft.com/office/officeart/2008/layout/VerticalCurvedList"/>
    <dgm:cxn modelId="{906A4886-9551-49E4-B5D6-6E8E4D58AF2F}" type="presParOf" srcId="{4C08FC6C-1E61-EB41-B469-770FB59915BF}" destId="{C8EFF42B-4840-4C6E-91D8-2F413576BE86}" srcOrd="7" destOrd="0" presId="urn:microsoft.com/office/officeart/2008/layout/VerticalCurvedList"/>
    <dgm:cxn modelId="{7167F0D4-279A-4B41-B372-16F62A528699}" type="presParOf" srcId="{4C08FC6C-1E61-EB41-B469-770FB59915BF}" destId="{33811FBA-F7B4-4B10-AFA4-754DC617C934}" srcOrd="8" destOrd="0" presId="urn:microsoft.com/office/officeart/2008/layout/VerticalCurvedList"/>
    <dgm:cxn modelId="{8C82905A-5C8C-45E0-8CA7-2FF21875C1F2}" type="presParOf" srcId="{33811FBA-F7B4-4B10-AFA4-754DC617C934}" destId="{603CB74E-1F1C-124D-99E6-266FAFDDAEDB}" srcOrd="0" destOrd="0" presId="urn:microsoft.com/office/officeart/2008/layout/VerticalCurvedList"/>
    <dgm:cxn modelId="{4DC7F55E-5535-4EAA-8168-672FCC12E372}" type="presParOf" srcId="{4C08FC6C-1E61-EB41-B469-770FB59915BF}" destId="{1573CBE1-F0F4-47CB-B662-BE0003F6814F}" srcOrd="9" destOrd="0" presId="urn:microsoft.com/office/officeart/2008/layout/VerticalCurvedList"/>
    <dgm:cxn modelId="{ED6DC804-80EB-4433-92B2-DC4C246114A8}" type="presParOf" srcId="{4C08FC6C-1E61-EB41-B469-770FB59915BF}" destId="{10FA1496-400F-447E-9371-CE1D172C9648}" srcOrd="10" destOrd="0" presId="urn:microsoft.com/office/officeart/2008/layout/VerticalCurvedList"/>
    <dgm:cxn modelId="{C7BCAAAB-C964-4B14-8FCA-C88162DFB7AB}" type="presParOf" srcId="{10FA1496-400F-447E-9371-CE1D172C9648}" destId="{4FCEE525-4596-064D-B79B-47D08EB232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4265BC-3801-B94E-94B6-3216E5667D63}" type="doc">
      <dgm:prSet loTypeId="urn:microsoft.com/office/officeart/2008/layout/VerticalCurvedList" loCatId="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3498C0-1EC6-2547-BB22-9D22309A9020}">
      <dgm:prSet custT="1"/>
      <dgm:spPr/>
      <dgm:t>
        <a:bodyPr/>
        <a:lstStyle/>
        <a:p>
          <a:pPr rtl="0"/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Active learning (case discussions, breakout teams, hands-on work)</a:t>
          </a:r>
        </a:p>
      </dgm:t>
    </dgm:pt>
    <dgm:pt modelId="{77ADF34A-ED8F-1A49-84CD-0819905B091B}" type="parTrans" cxnId="{60E0F53D-5AFE-104B-B6A1-D7801F154C5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41E913-7E02-794E-822A-456EE914A433}" type="sibTrans" cxnId="{60E0F53D-5AFE-104B-B6A1-D7801F154C5C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2E02C1-B021-BF40-B248-E6E1FA46A9EE}">
      <dgm:prSet custT="1"/>
      <dgm:spPr/>
      <dgm:t>
        <a:bodyPr/>
        <a:lstStyle/>
        <a:p>
          <a:pPr rtl="0"/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Collect feedback early, often, and adapt based on feedback</a:t>
          </a:r>
        </a:p>
      </dgm:t>
    </dgm:pt>
    <dgm:pt modelId="{B7A3352A-D6B2-CF4A-BA33-6167312689AD}" type="parTrans" cxnId="{EE9B9FD6-A116-C94A-AF86-D3EA47BBBE5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ABB23B-2921-5846-B0CE-08CB41381768}" type="sibTrans" cxnId="{EE9B9FD6-A116-C94A-AF86-D3EA47BBBE56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0D6861-FB31-FF4A-B689-5552AB0EEC04}">
      <dgm:prSet custT="1"/>
      <dgm:spPr/>
      <dgm:t>
        <a:bodyPr/>
        <a:lstStyle/>
        <a:p>
          <a:pPr rtl="0"/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Focus on learning and not grade</a:t>
          </a:r>
        </a:p>
      </dgm:t>
    </dgm:pt>
    <dgm:pt modelId="{617EB263-B0BA-944A-B30D-3143A8136299}" type="parTrans" cxnId="{BA1A3282-55BB-E544-802D-46A4454B725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C5C7F7-3086-D245-9D9B-B28734639003}" type="sibTrans" cxnId="{BA1A3282-55BB-E544-802D-46A4454B7250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7334B7-EFE0-D145-888A-E47D08296730}">
      <dgm:prSet custT="1"/>
      <dgm:spPr/>
      <dgm:t>
        <a:bodyPr/>
        <a:lstStyle/>
        <a:p>
          <a:pPr rtl="0"/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 on time, respect everyone (all our situations are unique &amp; different) </a:t>
          </a:r>
        </a:p>
      </dgm:t>
    </dgm:pt>
    <dgm:pt modelId="{58AC11DE-DE92-A34D-97B7-910E675B3FB3}" type="parTrans" cxnId="{164D6918-F594-D34C-AADB-F112BEBC10C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B24E07-8C34-6F49-8E13-179A3FC82AE8}" type="sibTrans" cxnId="{164D6918-F594-D34C-AADB-F112BEBC10C2}">
      <dgm:prSet/>
      <dgm:spPr/>
      <dgm:t>
        <a:bodyPr/>
        <a:lstStyle/>
        <a:p>
          <a:endParaRPr 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B0E532-F77A-8448-BC56-79D367E1F0C9}">
      <dgm:prSet custT="1"/>
      <dgm:spPr/>
      <dgm:t>
        <a:bodyPr/>
        <a:lstStyle/>
        <a:p>
          <a:pPr rtl="0"/>
          <a:r>
            <a: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Self-directed learning is critical</a:t>
          </a:r>
        </a:p>
      </dgm:t>
    </dgm:pt>
    <dgm:pt modelId="{B8990E98-E72C-5448-9FF6-BE24FE977C70}" type="parTrans" cxnId="{58F3860F-DC57-764F-BAAF-F5E16E84FD7F}">
      <dgm:prSet/>
      <dgm:spPr/>
      <dgm:t>
        <a:bodyPr/>
        <a:lstStyle/>
        <a:p>
          <a:endParaRPr lang="en-US"/>
        </a:p>
      </dgm:t>
    </dgm:pt>
    <dgm:pt modelId="{5FA2C706-99EC-9143-97BC-C5A513121F6C}" type="sibTrans" cxnId="{58F3860F-DC57-764F-BAAF-F5E16E84FD7F}">
      <dgm:prSet/>
      <dgm:spPr/>
      <dgm:t>
        <a:bodyPr/>
        <a:lstStyle/>
        <a:p>
          <a:endParaRPr lang="en-US"/>
        </a:p>
      </dgm:t>
    </dgm:pt>
    <dgm:pt modelId="{2492DBE6-539A-3E42-BC77-D28A7E22C0BD}" type="pres">
      <dgm:prSet presAssocID="{5C4265BC-3801-B94E-94B6-3216E5667D63}" presName="Name0" presStyleCnt="0">
        <dgm:presLayoutVars>
          <dgm:chMax val="7"/>
          <dgm:chPref val="7"/>
          <dgm:dir/>
        </dgm:presLayoutVars>
      </dgm:prSet>
      <dgm:spPr/>
    </dgm:pt>
    <dgm:pt modelId="{4C08FC6C-1E61-EB41-B469-770FB59915BF}" type="pres">
      <dgm:prSet presAssocID="{5C4265BC-3801-B94E-94B6-3216E5667D63}" presName="Name1" presStyleCnt="0"/>
      <dgm:spPr/>
    </dgm:pt>
    <dgm:pt modelId="{1A99167A-00CB-364C-81E0-716AC9075EB2}" type="pres">
      <dgm:prSet presAssocID="{5C4265BC-3801-B94E-94B6-3216E5667D63}" presName="cycle" presStyleCnt="0"/>
      <dgm:spPr/>
    </dgm:pt>
    <dgm:pt modelId="{1BF718F0-0EDE-7040-8A76-DEF2EFB59B40}" type="pres">
      <dgm:prSet presAssocID="{5C4265BC-3801-B94E-94B6-3216E5667D63}" presName="srcNode" presStyleLbl="node1" presStyleIdx="0" presStyleCnt="5"/>
      <dgm:spPr/>
    </dgm:pt>
    <dgm:pt modelId="{C93BD184-735D-1842-80B2-7D0BF83ECCE0}" type="pres">
      <dgm:prSet presAssocID="{5C4265BC-3801-B94E-94B6-3216E5667D63}" presName="conn" presStyleLbl="parChTrans1D2" presStyleIdx="0" presStyleCnt="1"/>
      <dgm:spPr/>
    </dgm:pt>
    <dgm:pt modelId="{4BA05C05-1E84-AC43-ABB6-00382B580AD3}" type="pres">
      <dgm:prSet presAssocID="{5C4265BC-3801-B94E-94B6-3216E5667D63}" presName="extraNode" presStyleLbl="node1" presStyleIdx="0" presStyleCnt="5"/>
      <dgm:spPr/>
    </dgm:pt>
    <dgm:pt modelId="{587A4140-956E-FA44-BDD8-1AB58106F291}" type="pres">
      <dgm:prSet presAssocID="{5C4265BC-3801-B94E-94B6-3216E5667D63}" presName="dstNode" presStyleLbl="node1" presStyleIdx="0" presStyleCnt="5"/>
      <dgm:spPr/>
    </dgm:pt>
    <dgm:pt modelId="{9499BB98-84F1-0E48-9F7B-6EB4C1E75281}" type="pres">
      <dgm:prSet presAssocID="{393498C0-1EC6-2547-BB22-9D22309A9020}" presName="text_1" presStyleLbl="node1" presStyleIdx="0" presStyleCnt="5">
        <dgm:presLayoutVars>
          <dgm:bulletEnabled val="1"/>
        </dgm:presLayoutVars>
      </dgm:prSet>
      <dgm:spPr/>
    </dgm:pt>
    <dgm:pt modelId="{4EBB0114-9DDF-7843-B9D8-BAEA5FDEECC1}" type="pres">
      <dgm:prSet presAssocID="{393498C0-1EC6-2547-BB22-9D22309A9020}" presName="accent_1" presStyleCnt="0"/>
      <dgm:spPr/>
    </dgm:pt>
    <dgm:pt modelId="{B9D57CFF-CCCC-114B-AD91-4580DC63133A}" type="pres">
      <dgm:prSet presAssocID="{393498C0-1EC6-2547-BB22-9D22309A9020}" presName="accentRepeatNode" presStyleLbl="solidFgAcc1" presStyleIdx="0" presStyleCnt="5"/>
      <dgm:spPr>
        <a:prstGeom prst="ellipse">
          <a:avLst/>
        </a:prstGeom>
      </dgm:spPr>
    </dgm:pt>
    <dgm:pt modelId="{1B0436AA-FF51-7043-A00B-B59BBF90B9CF}" type="pres">
      <dgm:prSet presAssocID="{087334B7-EFE0-D145-888A-E47D08296730}" presName="text_2" presStyleLbl="node1" presStyleIdx="1" presStyleCnt="5">
        <dgm:presLayoutVars>
          <dgm:bulletEnabled val="1"/>
        </dgm:presLayoutVars>
      </dgm:prSet>
      <dgm:spPr/>
    </dgm:pt>
    <dgm:pt modelId="{786CB3CA-EC61-6D43-826E-A5A1FC736486}" type="pres">
      <dgm:prSet presAssocID="{087334B7-EFE0-D145-888A-E47D08296730}" presName="accent_2" presStyleCnt="0"/>
      <dgm:spPr/>
    </dgm:pt>
    <dgm:pt modelId="{743376C3-99A5-2548-B401-8B712A044E8F}" type="pres">
      <dgm:prSet presAssocID="{087334B7-EFE0-D145-888A-E47D08296730}" presName="accentRepeatNode" presStyleLbl="solidFgAcc1" presStyleIdx="1" presStyleCnt="5"/>
      <dgm:spPr/>
    </dgm:pt>
    <dgm:pt modelId="{345A4F74-6A79-B64B-BD9D-D1D064DBB5F1}" type="pres">
      <dgm:prSet presAssocID="{922E02C1-B021-BF40-B248-E6E1FA46A9EE}" presName="text_3" presStyleLbl="node1" presStyleIdx="2" presStyleCnt="5">
        <dgm:presLayoutVars>
          <dgm:bulletEnabled val="1"/>
        </dgm:presLayoutVars>
      </dgm:prSet>
      <dgm:spPr/>
    </dgm:pt>
    <dgm:pt modelId="{E9DE8268-5E36-0B40-9B5C-772C182D91ED}" type="pres">
      <dgm:prSet presAssocID="{922E02C1-B021-BF40-B248-E6E1FA46A9EE}" presName="accent_3" presStyleCnt="0"/>
      <dgm:spPr/>
    </dgm:pt>
    <dgm:pt modelId="{A05B0F7A-3BB6-934F-B7B7-4AB545F20532}" type="pres">
      <dgm:prSet presAssocID="{922E02C1-B021-BF40-B248-E6E1FA46A9EE}" presName="accentRepeatNode" presStyleLbl="solidFgAcc1" presStyleIdx="2" presStyleCnt="5"/>
      <dgm:spPr>
        <a:prstGeom prst="ellipse">
          <a:avLst/>
        </a:prstGeom>
      </dgm:spPr>
    </dgm:pt>
    <dgm:pt modelId="{E71004D1-6492-1F4D-AB72-D26DA4807A6B}" type="pres">
      <dgm:prSet presAssocID="{110D6861-FB31-FF4A-B689-5552AB0EEC04}" presName="text_4" presStyleLbl="node1" presStyleIdx="3" presStyleCnt="5">
        <dgm:presLayoutVars>
          <dgm:bulletEnabled val="1"/>
        </dgm:presLayoutVars>
      </dgm:prSet>
      <dgm:spPr/>
    </dgm:pt>
    <dgm:pt modelId="{5825D48C-7A04-634E-AE59-80148FDDC77E}" type="pres">
      <dgm:prSet presAssocID="{110D6861-FB31-FF4A-B689-5552AB0EEC04}" presName="accent_4" presStyleCnt="0"/>
      <dgm:spPr/>
    </dgm:pt>
    <dgm:pt modelId="{19F2D9BE-9239-B64D-AEAC-47D9F0C31BAB}" type="pres">
      <dgm:prSet presAssocID="{110D6861-FB31-FF4A-B689-5552AB0EEC04}" presName="accentRepeatNode" presStyleLbl="solidFgAcc1" presStyleIdx="3" presStyleCnt="5"/>
      <dgm:spPr>
        <a:prstGeom prst="ellipse">
          <a:avLst/>
        </a:prstGeom>
      </dgm:spPr>
    </dgm:pt>
    <dgm:pt modelId="{77F7A984-CA8C-AF4D-8B3C-F3D44E057E36}" type="pres">
      <dgm:prSet presAssocID="{02B0E532-F77A-8448-BC56-79D367E1F0C9}" presName="text_5" presStyleLbl="node1" presStyleIdx="4" presStyleCnt="5">
        <dgm:presLayoutVars>
          <dgm:bulletEnabled val="1"/>
        </dgm:presLayoutVars>
      </dgm:prSet>
      <dgm:spPr/>
    </dgm:pt>
    <dgm:pt modelId="{6DA3F710-41D5-1A4F-9352-3A1CE211AC66}" type="pres">
      <dgm:prSet presAssocID="{02B0E532-F77A-8448-BC56-79D367E1F0C9}" presName="accent_5" presStyleCnt="0"/>
      <dgm:spPr/>
    </dgm:pt>
    <dgm:pt modelId="{9AD4F54A-D37C-324F-BD67-A55898E7ACDB}" type="pres">
      <dgm:prSet presAssocID="{02B0E532-F77A-8448-BC56-79D367E1F0C9}" presName="accentRepeatNode" presStyleLbl="solidFgAcc1" presStyleIdx="4" presStyleCnt="5"/>
      <dgm:spPr/>
    </dgm:pt>
  </dgm:ptLst>
  <dgm:cxnLst>
    <dgm:cxn modelId="{58F3860F-DC57-764F-BAAF-F5E16E84FD7F}" srcId="{5C4265BC-3801-B94E-94B6-3216E5667D63}" destId="{02B0E532-F77A-8448-BC56-79D367E1F0C9}" srcOrd="4" destOrd="0" parTransId="{B8990E98-E72C-5448-9FF6-BE24FE977C70}" sibTransId="{5FA2C706-99EC-9143-97BC-C5A513121F6C}"/>
    <dgm:cxn modelId="{164D6918-F594-D34C-AADB-F112BEBC10C2}" srcId="{5C4265BC-3801-B94E-94B6-3216E5667D63}" destId="{087334B7-EFE0-D145-888A-E47D08296730}" srcOrd="1" destOrd="0" parTransId="{58AC11DE-DE92-A34D-97B7-910E675B3FB3}" sibTransId="{80B24E07-8C34-6F49-8E13-179A3FC82AE8}"/>
    <dgm:cxn modelId="{A7FE0523-BA3F-A840-86DB-D261929B48FD}" type="presOf" srcId="{5C4265BC-3801-B94E-94B6-3216E5667D63}" destId="{2492DBE6-539A-3E42-BC77-D28A7E22C0BD}" srcOrd="0" destOrd="0" presId="urn:microsoft.com/office/officeart/2008/layout/VerticalCurvedList"/>
    <dgm:cxn modelId="{E83A333A-00D7-214D-A796-BAF9BCB38EC2}" type="presOf" srcId="{110D6861-FB31-FF4A-B689-5552AB0EEC04}" destId="{E71004D1-6492-1F4D-AB72-D26DA4807A6B}" srcOrd="0" destOrd="0" presId="urn:microsoft.com/office/officeart/2008/layout/VerticalCurvedList"/>
    <dgm:cxn modelId="{60E0F53D-5AFE-104B-B6A1-D7801F154C5C}" srcId="{5C4265BC-3801-B94E-94B6-3216E5667D63}" destId="{393498C0-1EC6-2547-BB22-9D22309A9020}" srcOrd="0" destOrd="0" parTransId="{77ADF34A-ED8F-1A49-84CD-0819905B091B}" sibTransId="{2B41E913-7E02-794E-822A-456EE914A433}"/>
    <dgm:cxn modelId="{2643B279-8B99-1045-96CE-AA7E173368C8}" type="presOf" srcId="{2B41E913-7E02-794E-822A-456EE914A433}" destId="{C93BD184-735D-1842-80B2-7D0BF83ECCE0}" srcOrd="0" destOrd="0" presId="urn:microsoft.com/office/officeart/2008/layout/VerticalCurvedList"/>
    <dgm:cxn modelId="{BA1A3282-55BB-E544-802D-46A4454B7250}" srcId="{5C4265BC-3801-B94E-94B6-3216E5667D63}" destId="{110D6861-FB31-FF4A-B689-5552AB0EEC04}" srcOrd="3" destOrd="0" parTransId="{617EB263-B0BA-944A-B30D-3143A8136299}" sibTransId="{0BC5C7F7-3086-D245-9D9B-B28734639003}"/>
    <dgm:cxn modelId="{62ECBAA3-057C-694E-88E7-0999F0D5B638}" type="presOf" srcId="{393498C0-1EC6-2547-BB22-9D22309A9020}" destId="{9499BB98-84F1-0E48-9F7B-6EB4C1E75281}" srcOrd="0" destOrd="0" presId="urn:microsoft.com/office/officeart/2008/layout/VerticalCurvedList"/>
    <dgm:cxn modelId="{392E86B6-53D3-9A4A-91E1-FCC3D8F0ECD6}" type="presOf" srcId="{02B0E532-F77A-8448-BC56-79D367E1F0C9}" destId="{77F7A984-CA8C-AF4D-8B3C-F3D44E057E36}" srcOrd="0" destOrd="0" presId="urn:microsoft.com/office/officeart/2008/layout/VerticalCurvedList"/>
    <dgm:cxn modelId="{372BD3C9-303B-604D-B925-AE9A088F19B1}" type="presOf" srcId="{087334B7-EFE0-D145-888A-E47D08296730}" destId="{1B0436AA-FF51-7043-A00B-B59BBF90B9CF}" srcOrd="0" destOrd="0" presId="urn:microsoft.com/office/officeart/2008/layout/VerticalCurvedList"/>
    <dgm:cxn modelId="{EE9B9FD6-A116-C94A-AF86-D3EA47BBBE56}" srcId="{5C4265BC-3801-B94E-94B6-3216E5667D63}" destId="{922E02C1-B021-BF40-B248-E6E1FA46A9EE}" srcOrd="2" destOrd="0" parTransId="{B7A3352A-D6B2-CF4A-BA33-6167312689AD}" sibTransId="{A7ABB23B-2921-5846-B0CE-08CB41381768}"/>
    <dgm:cxn modelId="{150BB9F4-59D5-2A48-9C80-FB1CBB518CB5}" type="presOf" srcId="{922E02C1-B021-BF40-B248-E6E1FA46A9EE}" destId="{345A4F74-6A79-B64B-BD9D-D1D064DBB5F1}" srcOrd="0" destOrd="0" presId="urn:microsoft.com/office/officeart/2008/layout/VerticalCurvedList"/>
    <dgm:cxn modelId="{93E1329E-4DA9-C741-AB4D-A6F3D75256E9}" type="presParOf" srcId="{2492DBE6-539A-3E42-BC77-D28A7E22C0BD}" destId="{4C08FC6C-1E61-EB41-B469-770FB59915BF}" srcOrd="0" destOrd="0" presId="urn:microsoft.com/office/officeart/2008/layout/VerticalCurvedList"/>
    <dgm:cxn modelId="{6BEF181C-CA02-C147-9FAB-B875BA44D7F2}" type="presParOf" srcId="{4C08FC6C-1E61-EB41-B469-770FB59915BF}" destId="{1A99167A-00CB-364C-81E0-716AC9075EB2}" srcOrd="0" destOrd="0" presId="urn:microsoft.com/office/officeart/2008/layout/VerticalCurvedList"/>
    <dgm:cxn modelId="{27DE071C-68C7-A545-8BEA-F464C7B9B220}" type="presParOf" srcId="{1A99167A-00CB-364C-81E0-716AC9075EB2}" destId="{1BF718F0-0EDE-7040-8A76-DEF2EFB59B40}" srcOrd="0" destOrd="0" presId="urn:microsoft.com/office/officeart/2008/layout/VerticalCurvedList"/>
    <dgm:cxn modelId="{F917BDC4-AB22-DC4D-B2D9-5E6A22AD313A}" type="presParOf" srcId="{1A99167A-00CB-364C-81E0-716AC9075EB2}" destId="{C93BD184-735D-1842-80B2-7D0BF83ECCE0}" srcOrd="1" destOrd="0" presId="urn:microsoft.com/office/officeart/2008/layout/VerticalCurvedList"/>
    <dgm:cxn modelId="{08F4005E-59BE-2148-8BD0-5E1A9FA445F2}" type="presParOf" srcId="{1A99167A-00CB-364C-81E0-716AC9075EB2}" destId="{4BA05C05-1E84-AC43-ABB6-00382B580AD3}" srcOrd="2" destOrd="0" presId="urn:microsoft.com/office/officeart/2008/layout/VerticalCurvedList"/>
    <dgm:cxn modelId="{A3DA2787-FA48-9941-9578-A176D3EE180F}" type="presParOf" srcId="{1A99167A-00CB-364C-81E0-716AC9075EB2}" destId="{587A4140-956E-FA44-BDD8-1AB58106F291}" srcOrd="3" destOrd="0" presId="urn:microsoft.com/office/officeart/2008/layout/VerticalCurvedList"/>
    <dgm:cxn modelId="{1169C4AC-ED75-3B4F-93AB-8C6AF01DA352}" type="presParOf" srcId="{4C08FC6C-1E61-EB41-B469-770FB59915BF}" destId="{9499BB98-84F1-0E48-9F7B-6EB4C1E75281}" srcOrd="1" destOrd="0" presId="urn:microsoft.com/office/officeart/2008/layout/VerticalCurvedList"/>
    <dgm:cxn modelId="{BFBCC8BE-CD4D-D34E-8840-701197BD9964}" type="presParOf" srcId="{4C08FC6C-1E61-EB41-B469-770FB59915BF}" destId="{4EBB0114-9DDF-7843-B9D8-BAEA5FDEECC1}" srcOrd="2" destOrd="0" presId="urn:microsoft.com/office/officeart/2008/layout/VerticalCurvedList"/>
    <dgm:cxn modelId="{9972C070-B47F-2F4B-8FAB-037752DCECA2}" type="presParOf" srcId="{4EBB0114-9DDF-7843-B9D8-BAEA5FDEECC1}" destId="{B9D57CFF-CCCC-114B-AD91-4580DC63133A}" srcOrd="0" destOrd="0" presId="urn:microsoft.com/office/officeart/2008/layout/VerticalCurvedList"/>
    <dgm:cxn modelId="{4EEE4AD7-3C2A-4844-B921-87613CB846E3}" type="presParOf" srcId="{4C08FC6C-1E61-EB41-B469-770FB59915BF}" destId="{1B0436AA-FF51-7043-A00B-B59BBF90B9CF}" srcOrd="3" destOrd="0" presId="urn:microsoft.com/office/officeart/2008/layout/VerticalCurvedList"/>
    <dgm:cxn modelId="{3342AEF6-422B-4B4C-8EF7-13CCD9461AAC}" type="presParOf" srcId="{4C08FC6C-1E61-EB41-B469-770FB59915BF}" destId="{786CB3CA-EC61-6D43-826E-A5A1FC736486}" srcOrd="4" destOrd="0" presId="urn:microsoft.com/office/officeart/2008/layout/VerticalCurvedList"/>
    <dgm:cxn modelId="{72CB6075-8059-7144-AD07-9B8F9054A477}" type="presParOf" srcId="{786CB3CA-EC61-6D43-826E-A5A1FC736486}" destId="{743376C3-99A5-2548-B401-8B712A044E8F}" srcOrd="0" destOrd="0" presId="urn:microsoft.com/office/officeart/2008/layout/VerticalCurvedList"/>
    <dgm:cxn modelId="{EDC48EBC-AB41-4C46-A5DB-E252079C7E5F}" type="presParOf" srcId="{4C08FC6C-1E61-EB41-B469-770FB59915BF}" destId="{345A4F74-6A79-B64B-BD9D-D1D064DBB5F1}" srcOrd="5" destOrd="0" presId="urn:microsoft.com/office/officeart/2008/layout/VerticalCurvedList"/>
    <dgm:cxn modelId="{CC2D9DC9-5C1C-6E4B-AC18-3D5DB59D4605}" type="presParOf" srcId="{4C08FC6C-1E61-EB41-B469-770FB59915BF}" destId="{E9DE8268-5E36-0B40-9B5C-772C182D91ED}" srcOrd="6" destOrd="0" presId="urn:microsoft.com/office/officeart/2008/layout/VerticalCurvedList"/>
    <dgm:cxn modelId="{5EC1C9E4-4797-344F-B818-11EA4B09D69E}" type="presParOf" srcId="{E9DE8268-5E36-0B40-9B5C-772C182D91ED}" destId="{A05B0F7A-3BB6-934F-B7B7-4AB545F20532}" srcOrd="0" destOrd="0" presId="urn:microsoft.com/office/officeart/2008/layout/VerticalCurvedList"/>
    <dgm:cxn modelId="{23472EA8-2F07-6A43-94A4-DEC471F0C9D3}" type="presParOf" srcId="{4C08FC6C-1E61-EB41-B469-770FB59915BF}" destId="{E71004D1-6492-1F4D-AB72-D26DA4807A6B}" srcOrd="7" destOrd="0" presId="urn:microsoft.com/office/officeart/2008/layout/VerticalCurvedList"/>
    <dgm:cxn modelId="{E9B59368-9C99-B846-900E-02B8D7D5116A}" type="presParOf" srcId="{4C08FC6C-1E61-EB41-B469-770FB59915BF}" destId="{5825D48C-7A04-634E-AE59-80148FDDC77E}" srcOrd="8" destOrd="0" presId="urn:microsoft.com/office/officeart/2008/layout/VerticalCurvedList"/>
    <dgm:cxn modelId="{144BD95E-09B0-AF4D-826D-8AE3CE841D9A}" type="presParOf" srcId="{5825D48C-7A04-634E-AE59-80148FDDC77E}" destId="{19F2D9BE-9239-B64D-AEAC-47D9F0C31BAB}" srcOrd="0" destOrd="0" presId="urn:microsoft.com/office/officeart/2008/layout/VerticalCurvedList"/>
    <dgm:cxn modelId="{2780C909-15A7-9147-A5F2-B782282DDBF0}" type="presParOf" srcId="{4C08FC6C-1E61-EB41-B469-770FB59915BF}" destId="{77F7A984-CA8C-AF4D-8B3C-F3D44E057E36}" srcOrd="9" destOrd="0" presId="urn:microsoft.com/office/officeart/2008/layout/VerticalCurvedList"/>
    <dgm:cxn modelId="{03C6CB3F-C073-0D47-83C2-1C98076F50F0}" type="presParOf" srcId="{4C08FC6C-1E61-EB41-B469-770FB59915BF}" destId="{6DA3F710-41D5-1A4F-9352-3A1CE211AC66}" srcOrd="10" destOrd="0" presId="urn:microsoft.com/office/officeart/2008/layout/VerticalCurvedList"/>
    <dgm:cxn modelId="{96B7979C-7214-3440-84F7-0E391104E98B}" type="presParOf" srcId="{6DA3F710-41D5-1A4F-9352-3A1CE211AC66}" destId="{9AD4F54A-D37C-324F-BD67-A55898E7AC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D184-735D-1842-80B2-7D0BF83ECCE0}">
      <dsp:nvSpPr>
        <dsp:cNvPr id="0" name=""/>
        <dsp:cNvSpPr/>
      </dsp:nvSpPr>
      <dsp:spPr>
        <a:xfrm>
          <a:off x="-4846655" y="-742767"/>
          <a:ext cx="5772553" cy="5772553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2A2C98-83D5-4279-8C13-2F533F7E46C8}">
      <dsp:nvSpPr>
        <dsp:cNvPr id="0" name=""/>
        <dsp:cNvSpPr/>
      </dsp:nvSpPr>
      <dsp:spPr>
        <a:xfrm>
          <a:off x="405146" y="267852"/>
          <a:ext cx="7363667" cy="5360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The rate of data captured in the world is growing exponentially – volume, velocity, variety, veracity, value</a:t>
          </a:r>
          <a:endParaRPr lang="en-US" sz="1800" i="1" u="none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5146" y="267852"/>
        <a:ext cx="7363667" cy="536048"/>
      </dsp:txXfrm>
    </dsp:sp>
    <dsp:sp modelId="{73C82495-C4C6-1F40-A8B9-0174DC732A7A}">
      <dsp:nvSpPr>
        <dsp:cNvPr id="0" name=""/>
        <dsp:cNvSpPr/>
      </dsp:nvSpPr>
      <dsp:spPr>
        <a:xfrm>
          <a:off x="70116" y="200846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C5A93F-89D1-4A0C-A83E-B695BECE6FF1}">
      <dsp:nvSpPr>
        <dsp:cNvPr id="0" name=""/>
        <dsp:cNvSpPr/>
      </dsp:nvSpPr>
      <dsp:spPr>
        <a:xfrm>
          <a:off x="789263" y="1071669"/>
          <a:ext cx="6979550" cy="536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management is a critical business &amp; technology skill       for IT </a:t>
          </a:r>
          <a:r>
            <a:rPr lang="en-US" sz="1800" b="1" i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leaders</a:t>
          </a:r>
        </a:p>
      </dsp:txBody>
      <dsp:txXfrm>
        <a:off x="789263" y="1071669"/>
        <a:ext cx="6979550" cy="536048"/>
      </dsp:txXfrm>
    </dsp:sp>
    <dsp:sp modelId="{B9D57CFF-CCCC-114B-AD91-4580DC63133A}">
      <dsp:nvSpPr>
        <dsp:cNvPr id="0" name=""/>
        <dsp:cNvSpPr/>
      </dsp:nvSpPr>
      <dsp:spPr>
        <a:xfrm>
          <a:off x="454232" y="1004662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8E800F-431B-4727-8EE6-8EBD78523472}">
      <dsp:nvSpPr>
        <dsp:cNvPr id="0" name=""/>
        <dsp:cNvSpPr/>
      </dsp:nvSpPr>
      <dsp:spPr>
        <a:xfrm>
          <a:off x="907156" y="1875485"/>
          <a:ext cx="6861657" cy="5360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Technology is necessary but not sufficient without a thoughtful 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strategy,</a:t>
          </a:r>
          <a:r>
            <a:rPr lang="en-US" sz="1800" b="1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b="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proper</a:t>
          </a:r>
          <a:r>
            <a:rPr lang="en-US" sz="1800" b="1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architecture, </a:t>
          </a:r>
          <a:r>
            <a:rPr lang="en-US" sz="180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and </a:t>
          </a:r>
          <a:r>
            <a:rPr lang="en-US" sz="1800" b="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effective</a:t>
          </a:r>
          <a:r>
            <a:rPr lang="en-US" sz="1800" i="1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policies</a:t>
          </a:r>
          <a:r>
            <a:rPr lang="en-US" sz="1800" i="0" u="none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8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07156" y="1875485"/>
        <a:ext cx="6861657" cy="536048"/>
      </dsp:txXfrm>
    </dsp:sp>
    <dsp:sp modelId="{A05B0F7A-3BB6-934F-B7B7-4AB545F20532}">
      <dsp:nvSpPr>
        <dsp:cNvPr id="0" name=""/>
        <dsp:cNvSpPr/>
      </dsp:nvSpPr>
      <dsp:spPr>
        <a:xfrm>
          <a:off x="572125" y="1808478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8EFF42B-4840-4C6E-91D8-2F413576BE86}">
      <dsp:nvSpPr>
        <dsp:cNvPr id="0" name=""/>
        <dsp:cNvSpPr/>
      </dsp:nvSpPr>
      <dsp:spPr>
        <a:xfrm>
          <a:off x="789263" y="2679301"/>
          <a:ext cx="6979550" cy="5360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We need to harness relational (SQL) &amp; non-relational technology (NoSQL) to enable strategy and operations</a:t>
          </a:r>
        </a:p>
      </dsp:txBody>
      <dsp:txXfrm>
        <a:off x="789263" y="2679301"/>
        <a:ext cx="6979550" cy="536048"/>
      </dsp:txXfrm>
    </dsp:sp>
    <dsp:sp modelId="{603CB74E-1F1C-124D-99E6-266FAFDDAEDB}">
      <dsp:nvSpPr>
        <dsp:cNvPr id="0" name=""/>
        <dsp:cNvSpPr/>
      </dsp:nvSpPr>
      <dsp:spPr>
        <a:xfrm>
          <a:off x="454232" y="2612295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73CBE1-F0F4-47CB-B662-BE0003F6814F}">
      <dsp:nvSpPr>
        <dsp:cNvPr id="0" name=""/>
        <dsp:cNvSpPr/>
      </dsp:nvSpPr>
      <dsp:spPr>
        <a:xfrm>
          <a:off x="405146" y="3483117"/>
          <a:ext cx="7363667" cy="53604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 architecture, governance, ethics, security, and privacy practices are critical</a:t>
          </a:r>
        </a:p>
      </dsp:txBody>
      <dsp:txXfrm>
        <a:off x="405146" y="3483117"/>
        <a:ext cx="7363667" cy="536048"/>
      </dsp:txXfrm>
    </dsp:sp>
    <dsp:sp modelId="{4FCEE525-4596-064D-B79B-47D08EB23208}">
      <dsp:nvSpPr>
        <dsp:cNvPr id="0" name=""/>
        <dsp:cNvSpPr/>
      </dsp:nvSpPr>
      <dsp:spPr>
        <a:xfrm>
          <a:off x="70116" y="3416111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BD184-735D-1842-80B2-7D0BF83ECCE0}">
      <dsp:nvSpPr>
        <dsp:cNvPr id="0" name=""/>
        <dsp:cNvSpPr/>
      </dsp:nvSpPr>
      <dsp:spPr>
        <a:xfrm>
          <a:off x="-4846656" y="-742767"/>
          <a:ext cx="5772554" cy="5772554"/>
        </a:xfrm>
        <a:prstGeom prst="blockArc">
          <a:avLst>
            <a:gd name="adj1" fmla="val 18900000"/>
            <a:gd name="adj2" fmla="val 2700000"/>
            <a:gd name="adj3" fmla="val 374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99BB98-84F1-0E48-9F7B-6EB4C1E75281}">
      <dsp:nvSpPr>
        <dsp:cNvPr id="0" name=""/>
        <dsp:cNvSpPr/>
      </dsp:nvSpPr>
      <dsp:spPr>
        <a:xfrm>
          <a:off x="405146" y="267853"/>
          <a:ext cx="6830562" cy="53604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Active learning (case discussions, breakout teams, hands-on work)</a:t>
          </a:r>
        </a:p>
      </dsp:txBody>
      <dsp:txXfrm>
        <a:off x="405146" y="267853"/>
        <a:ext cx="6830562" cy="536048"/>
      </dsp:txXfrm>
    </dsp:sp>
    <dsp:sp modelId="{B9D57CFF-CCCC-114B-AD91-4580DC63133A}">
      <dsp:nvSpPr>
        <dsp:cNvPr id="0" name=""/>
        <dsp:cNvSpPr/>
      </dsp:nvSpPr>
      <dsp:spPr>
        <a:xfrm>
          <a:off x="70116" y="200846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0436AA-FF51-7043-A00B-B59BBF90B9CF}">
      <dsp:nvSpPr>
        <dsp:cNvPr id="0" name=""/>
        <dsp:cNvSpPr/>
      </dsp:nvSpPr>
      <dsp:spPr>
        <a:xfrm>
          <a:off x="789263" y="1071669"/>
          <a:ext cx="6446445" cy="53604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Be on time, respect everyone (all our situations are unique &amp; different) </a:t>
          </a:r>
        </a:p>
      </dsp:txBody>
      <dsp:txXfrm>
        <a:off x="789263" y="1071669"/>
        <a:ext cx="6446445" cy="536048"/>
      </dsp:txXfrm>
    </dsp:sp>
    <dsp:sp modelId="{743376C3-99A5-2548-B401-8B712A044E8F}">
      <dsp:nvSpPr>
        <dsp:cNvPr id="0" name=""/>
        <dsp:cNvSpPr/>
      </dsp:nvSpPr>
      <dsp:spPr>
        <a:xfrm>
          <a:off x="454233" y="1004663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45A4F74-6A79-B64B-BD9D-D1D064DBB5F1}">
      <dsp:nvSpPr>
        <dsp:cNvPr id="0" name=""/>
        <dsp:cNvSpPr/>
      </dsp:nvSpPr>
      <dsp:spPr>
        <a:xfrm>
          <a:off x="907156" y="1875485"/>
          <a:ext cx="6328552" cy="53604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Collect feedback early, often, and adapt based on feedback</a:t>
          </a:r>
        </a:p>
      </dsp:txBody>
      <dsp:txXfrm>
        <a:off x="907156" y="1875485"/>
        <a:ext cx="6328552" cy="536048"/>
      </dsp:txXfrm>
    </dsp:sp>
    <dsp:sp modelId="{A05B0F7A-3BB6-934F-B7B7-4AB545F20532}">
      <dsp:nvSpPr>
        <dsp:cNvPr id="0" name=""/>
        <dsp:cNvSpPr/>
      </dsp:nvSpPr>
      <dsp:spPr>
        <a:xfrm>
          <a:off x="572126" y="1808479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1004D1-6492-1F4D-AB72-D26DA4807A6B}">
      <dsp:nvSpPr>
        <dsp:cNvPr id="0" name=""/>
        <dsp:cNvSpPr/>
      </dsp:nvSpPr>
      <dsp:spPr>
        <a:xfrm>
          <a:off x="789263" y="2679301"/>
          <a:ext cx="6446445" cy="5360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Focus on learning and not grade</a:t>
          </a:r>
        </a:p>
      </dsp:txBody>
      <dsp:txXfrm>
        <a:off x="789263" y="2679301"/>
        <a:ext cx="6446445" cy="536048"/>
      </dsp:txXfrm>
    </dsp:sp>
    <dsp:sp modelId="{19F2D9BE-9239-B64D-AEAC-47D9F0C31BAB}">
      <dsp:nvSpPr>
        <dsp:cNvPr id="0" name=""/>
        <dsp:cNvSpPr/>
      </dsp:nvSpPr>
      <dsp:spPr>
        <a:xfrm>
          <a:off x="454233" y="2612295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F7A984-CA8C-AF4D-8B3C-F3D44E057E36}">
      <dsp:nvSpPr>
        <dsp:cNvPr id="0" name=""/>
        <dsp:cNvSpPr/>
      </dsp:nvSpPr>
      <dsp:spPr>
        <a:xfrm>
          <a:off x="405146" y="3483118"/>
          <a:ext cx="6830562" cy="53604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5489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Self-directed learning is critical</a:t>
          </a:r>
        </a:p>
      </dsp:txBody>
      <dsp:txXfrm>
        <a:off x="405146" y="3483118"/>
        <a:ext cx="6830562" cy="536048"/>
      </dsp:txXfrm>
    </dsp:sp>
    <dsp:sp modelId="{9AD4F54A-D37C-324F-BD67-A55898E7ACDB}">
      <dsp:nvSpPr>
        <dsp:cNvPr id="0" name=""/>
        <dsp:cNvSpPr/>
      </dsp:nvSpPr>
      <dsp:spPr>
        <a:xfrm>
          <a:off x="70116" y="3416111"/>
          <a:ext cx="670061" cy="67006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8/24/2022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discover/data-lakes/introdu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687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E1AF00-9BDD-41B1-92FF-4BBA069C29A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7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14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EF1ABC-C57C-405F-A76B-2AF3E666A3CD}" type="slidenum">
              <a:rPr lang="en-US" smtClean="0">
                <a:latin typeface="Arial" pitchFamily="34" charset="0"/>
                <a:cs typeface="Arial" pitchFamily="34" charset="0"/>
              </a:rPr>
              <a:pPr/>
              <a:t>22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29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90606-7E97-4AEC-83C9-1B9BC193E34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6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What is a Data Lakehouse?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A data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lakehouse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 is a new, open data management architecture that combines the flexibility, cost-efficiency, and scale of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  <a:hlinkClick r:id="rId3"/>
              </a:rPr>
              <a:t>data lakes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rPr>
              <a:t> with the data management and ACID transactions of data warehouses, enabling business intelligence (BI) and machine learning (ML) on all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4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5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3638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94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9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2550"/>
            <a:ext cx="4038600" cy="3505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8375" y="4629151"/>
            <a:ext cx="30956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581275" y="4683919"/>
            <a:ext cx="4008438" cy="45958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©2010 Information Systems</a:t>
            </a:r>
            <a:br>
              <a:rPr lang="en-US"/>
            </a:br>
            <a:r>
              <a:rPr lang="en-US"/>
              <a:t>by John Gallaugher Flat World Knowledge, Inc.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3F05A-3A3F-46B2-B2DA-16222A99CF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5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86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8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.com/learn/data-never-sleeps-8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mo.com/learn/infographic/data-never-sleeps-9" TargetMode="Externa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static.flatworldknowledge.com/sites/all/files/38086/fwk-gallaugher-fig09_005.jp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552950"/>
            <a:ext cx="8512146" cy="457201"/>
          </a:xfrm>
          <a:prstGeom prst="rect">
            <a:avLst/>
          </a:prstGeom>
        </p:spPr>
        <p:txBody>
          <a:bodyPr vert="horz" lIns="91440" tIns="45720" rIns="91440" bIns="45720" numCol="2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Clint Tuttle</a:t>
            </a:r>
            <a:endParaRPr lang="en-US" sz="1100" b="1" i="0" cap="all" baseline="0" dirty="0">
              <a:solidFill>
                <a:schemeClr val="accent6">
                  <a:lumMod val="60000"/>
                  <a:lumOff val="40000"/>
                </a:schemeClr>
              </a:solidFill>
              <a:latin typeface="Arial Black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Senior Lecturer,</a:t>
            </a:r>
            <a:r>
              <a:rPr lang="en-US" sz="1050" baseline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The University of Texas at Austin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Brad Poynter</a:t>
            </a:r>
            <a:endParaRPr lang="en-US" sz="1100" b="1" cap="all" dirty="0">
              <a:solidFill>
                <a:schemeClr val="accent6">
                  <a:lumMod val="60000"/>
                  <a:lumOff val="40000"/>
                </a:schemeClr>
              </a:solidFill>
              <a:latin typeface="Arial Black" charset="0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Software Engineer, Leader, Innovator, Problem Solver, Team Builder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94196" y="463806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MIS 281N</a:t>
            </a:r>
          </a:p>
          <a:p>
            <a:pPr fontAlgn="auto">
              <a:spcAft>
                <a:spcPts val="0"/>
              </a:spcAft>
            </a:pPr>
            <a:r>
              <a:rPr lang="en-US" sz="4000" dirty="0"/>
              <a:t>Data Management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b="1" dirty="0">
                <a:solidFill>
                  <a:schemeClr val="tx1"/>
                </a:solidFill>
              </a:rPr>
              <a:t>Class 1: </a:t>
            </a:r>
            <a:r>
              <a:rPr 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Course Overview &amp; Motivation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0"/>
            <a:ext cx="3345786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1E87-14DF-42D9-AF27-8469FC7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Poll (on </a:t>
            </a:r>
            <a:r>
              <a:rPr lang="en-US" dirty="0" err="1"/>
              <a:t>Instapoll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CF3B6C-8B6B-4D21-876E-A78BD75E73E9}"/>
              </a:ext>
            </a:extLst>
          </p:cNvPr>
          <p:cNvSpPr/>
          <p:nvPr/>
        </p:nvSpPr>
        <p:spPr>
          <a:xfrm>
            <a:off x="1143000" y="1657350"/>
            <a:ext cx="7391400" cy="21236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75000"/>
                  </a:schemeClr>
                </a:solidFill>
                <a:latin typeface="Libre Franklin"/>
              </a:rPr>
              <a:t>In an analytics project, what percent of time is spent "managing" data?</a:t>
            </a:r>
            <a:endParaRPr lang="en-US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8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1E87-14DF-42D9-AF27-8469FC7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Is data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1DCF7-55CB-4E0E-AB11-AB35E0343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8382000" cy="3505200"/>
          </a:xfrm>
        </p:spPr>
        <p:txBody>
          <a:bodyPr/>
          <a:lstStyle/>
          <a:p>
            <a:r>
              <a:rPr lang="en-US" dirty="0"/>
              <a:t>Some people say data is the new oil… (i.e. “fuel”)</a:t>
            </a:r>
          </a:p>
          <a:p>
            <a:r>
              <a:rPr lang="en-US" dirty="0"/>
              <a:t>Others consider data to be “exhaust”…</a:t>
            </a:r>
          </a:p>
          <a:p>
            <a:r>
              <a:rPr lang="en-US" dirty="0"/>
              <a:t>Who is right?</a:t>
            </a:r>
          </a:p>
          <a:p>
            <a:r>
              <a:rPr lang="en-US" dirty="0"/>
              <a:t>What is the role of data </a:t>
            </a:r>
            <a:r>
              <a:rPr lang="en-US" i="1" dirty="0"/>
              <a:t>management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296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951CF9-0B66-4987-A060-22A12F8F77DD}"/>
              </a:ext>
            </a:extLst>
          </p:cNvPr>
          <p:cNvSpPr/>
          <p:nvPr/>
        </p:nvSpPr>
        <p:spPr>
          <a:xfrm>
            <a:off x="1219201" y="985551"/>
            <a:ext cx="7010400" cy="41007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61E87-14DF-42D9-AF27-8469FC76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72641"/>
            <a:ext cx="8229600" cy="668706"/>
          </a:xfrm>
        </p:spPr>
        <p:txBody>
          <a:bodyPr>
            <a:normAutofit/>
          </a:bodyPr>
          <a:lstStyle/>
          <a:p>
            <a:r>
              <a:rPr lang="en-US" sz="3600" u="sng" dirty="0"/>
              <a:t>Is data important?</a:t>
            </a: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742E803C-892C-4E57-A55B-17AEFE55B950}"/>
              </a:ext>
            </a:extLst>
          </p:cNvPr>
          <p:cNvSpPr/>
          <p:nvPr/>
        </p:nvSpPr>
        <p:spPr>
          <a:xfrm>
            <a:off x="3883390" y="1639184"/>
            <a:ext cx="1788160" cy="83820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Strategy</a:t>
            </a: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CFFDD771-D196-4BA7-91F6-75F7F4773327}"/>
              </a:ext>
            </a:extLst>
          </p:cNvPr>
          <p:cNvSpPr/>
          <p:nvPr/>
        </p:nvSpPr>
        <p:spPr>
          <a:xfrm>
            <a:off x="1905000" y="3956574"/>
            <a:ext cx="1788160" cy="87666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9" name="Rectangle: Rounded Corners 20">
            <a:extLst>
              <a:ext uri="{FF2B5EF4-FFF2-40B4-BE49-F238E27FC236}">
                <a16:creationId xmlns:a16="http://schemas.microsoft.com/office/drawing/2014/main" id="{EF48B816-3FD5-47AE-9F2F-CB99B6F713D9}"/>
              </a:ext>
            </a:extLst>
          </p:cNvPr>
          <p:cNvSpPr/>
          <p:nvPr/>
        </p:nvSpPr>
        <p:spPr>
          <a:xfrm>
            <a:off x="5803175" y="3962924"/>
            <a:ext cx="1788160" cy="876660"/>
          </a:xfrm>
          <a:prstGeom prst="roundRect">
            <a:avLst/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Technology</a:t>
            </a:r>
          </a:p>
        </p:txBody>
      </p:sp>
      <p:cxnSp>
        <p:nvCxnSpPr>
          <p:cNvPr id="10" name="Connector: Elbow 21">
            <a:extLst>
              <a:ext uri="{FF2B5EF4-FFF2-40B4-BE49-F238E27FC236}">
                <a16:creationId xmlns:a16="http://schemas.microsoft.com/office/drawing/2014/main" id="{570D41F7-F078-4263-9932-ADE173992A26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rot="5400000" flipH="1" flipV="1">
            <a:off x="2392090" y="2465274"/>
            <a:ext cx="1898290" cy="1084310"/>
          </a:xfrm>
          <a:prstGeom prst="bentConnector2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" name="Connector: Elbow 22">
            <a:extLst>
              <a:ext uri="{FF2B5EF4-FFF2-40B4-BE49-F238E27FC236}">
                <a16:creationId xmlns:a16="http://schemas.microsoft.com/office/drawing/2014/main" id="{6C86DFB7-AF97-463D-B615-01EE69754CFD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rot="16200000" flipV="1">
            <a:off x="5232083" y="2497751"/>
            <a:ext cx="1904640" cy="1025705"/>
          </a:xfrm>
          <a:prstGeom prst="bentConnector2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0D18B9-4397-47DA-AACC-F2951CC363D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693160" y="4394904"/>
            <a:ext cx="2110015" cy="6350"/>
          </a:xfrm>
          <a:prstGeom prst="straightConnector1">
            <a:avLst/>
          </a:prstGeom>
          <a:noFill/>
          <a:ln w="28575" cap="flat" cmpd="sng" algn="ctr">
            <a:solidFill>
              <a:srgbClr val="70AD47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3" name="Isosceles Triangle 24">
            <a:extLst>
              <a:ext uri="{FF2B5EF4-FFF2-40B4-BE49-F238E27FC236}">
                <a16:creationId xmlns:a16="http://schemas.microsoft.com/office/drawing/2014/main" id="{9B5CC50B-717A-4163-AA9A-AD69E4E012CB}"/>
              </a:ext>
            </a:extLst>
          </p:cNvPr>
          <p:cNvSpPr/>
          <p:nvPr/>
        </p:nvSpPr>
        <p:spPr>
          <a:xfrm>
            <a:off x="3200401" y="2157942"/>
            <a:ext cx="3124200" cy="2061356"/>
          </a:xfrm>
          <a:prstGeom prst="triangle">
            <a:avLst>
              <a:gd name="adj" fmla="val 5000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t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443775-9EDE-4ECC-9DC0-009CA5A73A54}"/>
              </a:ext>
            </a:extLst>
          </p:cNvPr>
          <p:cNvSpPr/>
          <p:nvPr/>
        </p:nvSpPr>
        <p:spPr>
          <a:xfrm>
            <a:off x="3890294" y="2692791"/>
            <a:ext cx="1852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anose="020B0604020202020204" pitchFamily="34" charset="0"/>
              </a:rPr>
              <a:t>Data,  Analytics, &amp;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855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  <p:bldP spid="8" grpId="0" animBg="1"/>
      <p:bldP spid="9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1E87-14DF-42D9-AF27-8469FC762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A key objective of this class is to produce data </a:t>
            </a:r>
            <a:r>
              <a:rPr lang="en-US" i="1" dirty="0"/>
              <a:t>managers</a:t>
            </a:r>
            <a:r>
              <a:rPr lang="en-US" dirty="0"/>
              <a:t>, not just data </a:t>
            </a:r>
            <a:r>
              <a:rPr lang="en-US" i="1" dirty="0"/>
              <a:t>programmers</a:t>
            </a:r>
          </a:p>
        </p:txBody>
      </p:sp>
    </p:spTree>
    <p:extLst>
      <p:ext uri="{BB962C8B-B14F-4D97-AF65-F5344CB8AC3E}">
        <p14:creationId xmlns:p14="http://schemas.microsoft.com/office/powerpoint/2010/main" val="3854535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38610" y="315864"/>
            <a:ext cx="9164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 Course 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A407E-FEBB-EA4F-8703-DDFE75A74451}"/>
              </a:ext>
            </a:extLst>
          </p:cNvPr>
          <p:cNvGrpSpPr/>
          <p:nvPr/>
        </p:nvGrpSpPr>
        <p:grpSpPr>
          <a:xfrm>
            <a:off x="228982" y="855364"/>
            <a:ext cx="8686036" cy="4104358"/>
            <a:chOff x="443810" y="1140485"/>
            <a:chExt cx="11581381" cy="54724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5DE1BD-16B2-204A-AF58-2CB033DA4C87}"/>
                </a:ext>
              </a:extLst>
            </p:cNvPr>
            <p:cNvGrpSpPr/>
            <p:nvPr/>
          </p:nvGrpSpPr>
          <p:grpSpPr>
            <a:xfrm>
              <a:off x="443810" y="1182213"/>
              <a:ext cx="6400291" cy="5430749"/>
              <a:chOff x="731908" y="1199060"/>
              <a:chExt cx="6400291" cy="543074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DE0AA7-74A7-48ED-926D-25B3F24E1662}"/>
                  </a:ext>
                </a:extLst>
              </p:cNvPr>
              <p:cNvSpPr/>
              <p:nvPr/>
            </p:nvSpPr>
            <p:spPr>
              <a:xfrm>
                <a:off x="731908" y="1674607"/>
                <a:ext cx="6400291" cy="49552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A7E"/>
                </a:solidFill>
              </a:ln>
            </p:spPr>
            <p:txBody>
              <a:bodyPr wrap="square">
                <a:spAutoFit/>
              </a:bodyPr>
              <a:lstStyle/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Understand  importance and value of data management </a:t>
                </a:r>
                <a:endParaRPr lang="en-US" sz="1800" b="1" dirty="0">
                  <a:latin typeface="Arial" panose="020B0604020202020204" pitchFamily="34" charset="0"/>
                  <a:ea typeface="Arial Unicode MS" panose="020B0604020202020204" pitchFamily="34" charset="-128"/>
                  <a:cs typeface="Arial" panose="020B0604020202020204" pitchFamily="34" charset="0"/>
                </a:endParaRP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Data Strategy, Ethics, and Risk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Review Modeling, DDL, &amp; DML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Information Security and Data Control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Issues with RDBMS </a:t>
                </a: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 New DBs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Data Warehouses, ETL, ROLAP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Data Architecture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Data Governance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Big Data, Distributed Data, and NoSQL</a:t>
                </a:r>
              </a:p>
              <a:p>
                <a:pPr marL="257175" indent="-257175">
                  <a:spcAft>
                    <a:spcPts val="450"/>
                  </a:spcAft>
                  <a:buClr>
                    <a:srgbClr val="C00000"/>
                  </a:buClr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ea typeface="Arial Unicode MS" panose="020B0604020202020204" pitchFamily="34" charset="-128"/>
                    <a:cs typeface="Arial" panose="020B0604020202020204" pitchFamily="34" charset="0"/>
                  </a:rPr>
                  <a:t> Choose your adventure in tech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5EC93BF-98BF-4F95-B537-749550A4CAA1}"/>
                  </a:ext>
                </a:extLst>
              </p:cNvPr>
              <p:cNvSpPr/>
              <p:nvPr/>
            </p:nvSpPr>
            <p:spPr>
              <a:xfrm>
                <a:off x="731908" y="1199060"/>
                <a:ext cx="2011680" cy="4572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1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Objectives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453E68B-976D-9344-9940-F2879A2DB4FC}"/>
                </a:ext>
              </a:extLst>
            </p:cNvPr>
            <p:cNvGrpSpPr/>
            <p:nvPr/>
          </p:nvGrpSpPr>
          <p:grpSpPr>
            <a:xfrm>
              <a:off x="6945700" y="1140485"/>
              <a:ext cx="5079491" cy="5472474"/>
              <a:chOff x="7233798" y="1153011"/>
              <a:chExt cx="5079491" cy="547247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B5605B-9295-4A77-97E7-87AD17BDB62C}"/>
                  </a:ext>
                </a:extLst>
              </p:cNvPr>
              <p:cNvSpPr/>
              <p:nvPr/>
            </p:nvSpPr>
            <p:spPr>
              <a:xfrm>
                <a:off x="7335397" y="1670283"/>
                <a:ext cx="4977892" cy="495520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A7E"/>
                </a:solidFill>
              </a:ln>
            </p:spPr>
            <p:txBody>
              <a:bodyPr wrap="square">
                <a:noAutofit/>
              </a:bodyPr>
              <a:lstStyle/>
              <a:p>
                <a:pPr marL="342900" indent="-342900">
                  <a:spcBef>
                    <a:spcPts val="900"/>
                  </a:spcBef>
                  <a:spcAft>
                    <a:spcPts val="450"/>
                  </a:spcAft>
                  <a:buClr>
                    <a:srgbClr val="C00000"/>
                  </a:buClr>
                  <a:buSzPct val="110000"/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Participation –  10%</a:t>
                </a:r>
              </a:p>
              <a:p>
                <a:pPr marL="342900" indent="-342900">
                  <a:spcBef>
                    <a:spcPts val="900"/>
                  </a:spcBef>
                  <a:spcAft>
                    <a:spcPts val="450"/>
                  </a:spcAft>
                  <a:buClr>
                    <a:srgbClr val="C00000"/>
                  </a:buClr>
                  <a:buSzPct val="110000"/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Homework assignments – 30%</a:t>
                </a:r>
              </a:p>
              <a:p>
                <a:pPr marL="342900" indent="-342900">
                  <a:spcBef>
                    <a:spcPts val="900"/>
                  </a:spcBef>
                  <a:spcAft>
                    <a:spcPts val="450"/>
                  </a:spcAft>
                  <a:buClr>
                    <a:srgbClr val="C00000"/>
                  </a:buClr>
                  <a:buSzPct val="110000"/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Midterm exam – 30%</a:t>
                </a:r>
              </a:p>
              <a:p>
                <a:pPr marL="342900" indent="-342900">
                  <a:spcBef>
                    <a:spcPts val="900"/>
                  </a:spcBef>
                  <a:spcAft>
                    <a:spcPts val="450"/>
                  </a:spcAft>
                  <a:buClr>
                    <a:srgbClr val="C00000"/>
                  </a:buClr>
                  <a:buSzPct val="110000"/>
                  <a:buFont typeface="+mj-lt"/>
                  <a:buAutoNum type="arabicPeriod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 group project – 30%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6AFD352-C2CE-4FCE-B9E6-627169FE3674}"/>
                  </a:ext>
                </a:extLst>
              </p:cNvPr>
              <p:cNvSpPr/>
              <p:nvPr/>
            </p:nvSpPr>
            <p:spPr>
              <a:xfrm>
                <a:off x="7233798" y="1153011"/>
                <a:ext cx="2283229" cy="36601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1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Assessment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428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1B391-90AB-4612-AD0F-F8FC06463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7748" y="843189"/>
            <a:ext cx="4073644" cy="415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53CC2-2712-4BBA-8D86-74E8E92A7CF9}"/>
              </a:ext>
            </a:extLst>
          </p:cNvPr>
          <p:cNvSpPr txBox="1"/>
          <p:nvPr/>
        </p:nvSpPr>
        <p:spPr>
          <a:xfrm>
            <a:off x="272800" y="4961821"/>
            <a:ext cx="2698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https://www.domo.com/learn/data-never-sleeps-8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7A9F33-1620-40C6-A7D4-39200CB2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350"/>
            <a:ext cx="9144000" cy="76200"/>
          </a:xfrm>
        </p:spPr>
        <p:txBody>
          <a:bodyPr>
            <a:noAutofit/>
          </a:bodyPr>
          <a:lstStyle/>
          <a:p>
            <a:r>
              <a:rPr lang="en-US" sz="3600" u="sng" dirty="0"/>
              <a:t>The pace of data growth is impressive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BAFA8-4737-4CE6-B411-68FAB6FA4AB4}"/>
              </a:ext>
            </a:extLst>
          </p:cNvPr>
          <p:cNvSpPr/>
          <p:nvPr/>
        </p:nvSpPr>
        <p:spPr>
          <a:xfrm>
            <a:off x="4434252" y="895350"/>
            <a:ext cx="4572000" cy="2949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While this is an impressive amount of data, are there additional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data?</a:t>
            </a:r>
          </a:p>
          <a:p>
            <a:pPr marL="257175" indent="-257175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can we say about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data being created?</a:t>
            </a:r>
          </a:p>
          <a:p>
            <a:pPr marL="342900" lvl="1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1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431B391-90AB-4612-AD0F-F8FC06463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828" y="838232"/>
            <a:ext cx="4097337" cy="4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53CC2-2712-4BBA-8D86-74E8E92A7CF9}"/>
              </a:ext>
            </a:extLst>
          </p:cNvPr>
          <p:cNvSpPr txBox="1"/>
          <p:nvPr/>
        </p:nvSpPr>
        <p:spPr>
          <a:xfrm>
            <a:off x="78828" y="4914479"/>
            <a:ext cx="2698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https://www.domo.com/learn/data-never-sleeps-8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7A9F33-1620-40C6-A7D4-39200CB2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350"/>
            <a:ext cx="9144000" cy="76200"/>
          </a:xfrm>
        </p:spPr>
        <p:txBody>
          <a:bodyPr>
            <a:noAutofit/>
          </a:bodyPr>
          <a:lstStyle/>
          <a:p>
            <a:r>
              <a:rPr lang="en-US" sz="3600" u="sng" dirty="0"/>
              <a:t>What will graph look like by end of 2022?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90CD1-3DA8-482B-B352-DAE0323C5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838231"/>
            <a:ext cx="4097337" cy="40973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630039-B406-4F4F-AD0D-F8202ED1B93C}"/>
              </a:ext>
            </a:extLst>
          </p:cNvPr>
          <p:cNvSpPr/>
          <p:nvPr/>
        </p:nvSpPr>
        <p:spPr>
          <a:xfrm>
            <a:off x="4176165" y="49316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5"/>
              </a:rPr>
              <a:t>https://www.domo.com/learn/infographic/data-never-sleeps-9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51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253" y="327101"/>
            <a:ext cx="916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implications of data </a:t>
            </a: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A2F1D-361D-44BE-A508-89D85AC1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" y="972775"/>
            <a:ext cx="6690362" cy="4126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59A7A1-0763-487A-8DEE-328B484814AE}"/>
              </a:ext>
            </a:extLst>
          </p:cNvPr>
          <p:cNvSpPr/>
          <p:nvPr/>
        </p:nvSpPr>
        <p:spPr>
          <a:xfrm flipH="1">
            <a:off x="6739614" y="972775"/>
            <a:ext cx="2355132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  <a:buClr>
                <a:srgbClr val="C00000"/>
              </a:buClr>
              <a:buSzPct val="110000"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SeaGate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Storage</a:t>
            </a:r>
          </a:p>
          <a:p>
            <a:pPr marL="171450" indent="-171450"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36 years to ship a zettabyte of storage (Mar 2015)</a:t>
            </a:r>
          </a:p>
          <a:p>
            <a:pPr marL="171450" indent="-171450"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Shipped next by Mar 2019</a:t>
            </a:r>
          </a:p>
          <a:p>
            <a:pPr marL="171450" indent="-171450"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Shipped 3</a:t>
            </a:r>
            <a:r>
              <a:rPr lang="en-US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by April 2021</a:t>
            </a:r>
          </a:p>
          <a:p>
            <a:pPr marL="171450" indent="-171450"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225"/>
              </a:spcAft>
              <a:buClr>
                <a:srgbClr val="C00000"/>
              </a:buClr>
              <a:buSzPct val="110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Who will have the first Yottabyte of storage?</a:t>
            </a:r>
          </a:p>
        </p:txBody>
      </p:sp>
    </p:spTree>
    <p:extLst>
      <p:ext uri="{BB962C8B-B14F-4D97-AF65-F5344CB8AC3E}">
        <p14:creationId xmlns:p14="http://schemas.microsoft.com/office/powerpoint/2010/main" val="30450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438" y="361950"/>
            <a:ext cx="916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Why did we started using databases?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A24BF0-5B20-4CB9-99C8-9E87AF3ACFB5}"/>
              </a:ext>
            </a:extLst>
          </p:cNvPr>
          <p:cNvSpPr/>
          <p:nvPr/>
        </p:nvSpPr>
        <p:spPr>
          <a:xfrm>
            <a:off x="533400" y="1180765"/>
            <a:ext cx="7848600" cy="308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Tactical Advantages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Preserve data integrity - assurance that data is consistent, correct, and accessible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Eliminate data redundancy – unnecessary duplication of data that slows data processing and increases storage costs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Limit data view (query, report) so that users only see what they need to see, as cleanly and clearly as possible</a:t>
            </a:r>
          </a:p>
          <a:p>
            <a:pPr marL="342900" indent="-342900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Strategic Advantage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Connecting activities across the value chain!</a:t>
            </a:r>
          </a:p>
        </p:txBody>
      </p:sp>
    </p:spTree>
    <p:extLst>
      <p:ext uri="{BB962C8B-B14F-4D97-AF65-F5344CB8AC3E}">
        <p14:creationId xmlns:p14="http://schemas.microsoft.com/office/powerpoint/2010/main" val="27857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28750"/>
            <a:ext cx="4493171" cy="1716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Database field attributes allow designers to specify the type of information in a field</a:t>
            </a:r>
          </a:p>
        </p:txBody>
      </p:sp>
      <p:pic>
        <p:nvPicPr>
          <p:cNvPr id="34821" name="Picture 4" descr="http://t2.gstatic.com/images?q=tbn:ga92pJiUa4wFEM:http://www.thetaoofmakingmoney.com/wp-content/uploads/images/credit%2520card%2520numb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50" y="3569494"/>
            <a:ext cx="1315641" cy="1039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6"/>
          <p:cNvSpPr txBox="1">
            <a:spLocks noChangeArrowheads="1"/>
          </p:cNvSpPr>
          <p:nvPr/>
        </p:nvSpPr>
        <p:spPr bwMode="auto">
          <a:xfrm>
            <a:off x="3489723" y="3474244"/>
            <a:ext cx="419695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50" b="1" i="1" dirty="0">
                <a:latin typeface="Book Antiqua" pitchFamily="18" charset="0"/>
              </a:rPr>
              <a:t>The database of a online store can require </a:t>
            </a:r>
            <a:br>
              <a:rPr lang="en-US" sz="1650" b="1" i="1" dirty="0">
                <a:latin typeface="Book Antiqua" pitchFamily="18" charset="0"/>
              </a:rPr>
            </a:br>
            <a:r>
              <a:rPr lang="en-US" sz="1650" b="1" i="1" dirty="0">
                <a:latin typeface="Book Antiqua" pitchFamily="18" charset="0"/>
              </a:rPr>
              <a:t>the credit card number field to be a 16 digit numeric required field</a:t>
            </a:r>
            <a:r>
              <a:rPr lang="en-US" sz="1650" b="1" dirty="0"/>
              <a:t>—</a:t>
            </a:r>
            <a:r>
              <a:rPr lang="en-US" sz="1650" b="1" i="1" dirty="0">
                <a:latin typeface="Book Antiqua" pitchFamily="18" charset="0"/>
              </a:rPr>
              <a:t>without 16 digits, a credit card number is of little value!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BBEFF012-EB62-4731-9EFD-2301DD2AF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84041"/>
            <a:ext cx="7086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</a:pPr>
            <a:r>
              <a:rPr lang="en-US" sz="3000" b="1" dirty="0">
                <a:solidFill>
                  <a:schemeClr val="tx2"/>
                </a:solidFill>
              </a:rPr>
              <a:t>1. Data Integrity</a:t>
            </a:r>
          </a:p>
        </p:txBody>
      </p:sp>
      <p:pic>
        <p:nvPicPr>
          <p:cNvPr id="1026" name="Picture 2" descr="SQL Developer Concepts and Usage">
            <a:extLst>
              <a:ext uri="{FF2B5EF4-FFF2-40B4-BE49-F238E27FC236}">
                <a16:creationId xmlns:a16="http://schemas.microsoft.com/office/drawing/2014/main" id="{8C940DF6-52DB-428D-B5F5-D1E12100D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369"/>
          <a:stretch/>
        </p:blipFill>
        <p:spPr bwMode="auto">
          <a:xfrm>
            <a:off x="5178971" y="641746"/>
            <a:ext cx="3505199" cy="25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2550"/>
            <a:ext cx="8153400" cy="3505200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Introductions</a:t>
            </a:r>
          </a:p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Course Overview</a:t>
            </a:r>
          </a:p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importance of data and data management</a:t>
            </a:r>
          </a:p>
          <a:p>
            <a:pPr marL="457200" indent="-457200">
              <a:spcAft>
                <a:spcPts val="1800"/>
              </a:spcAft>
              <a:buClr>
                <a:srgbClr val="C00000"/>
              </a:buClr>
              <a:buSzPct val="110000"/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80280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00150"/>
            <a:ext cx="5972160" cy="261326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6172200" y="438150"/>
            <a:ext cx="2895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>
                <a:solidFill>
                  <a:srgbClr val="FF0000"/>
                </a:solidFill>
              </a:rPr>
              <a:t>Redundancy</a:t>
            </a:r>
            <a:r>
              <a:rPr lang="en-US" sz="2400" dirty="0">
                <a:solidFill>
                  <a:srgbClr val="FF0000"/>
                </a:solidFill>
              </a:rPr>
              <a:t> makes data management harder for example:</a:t>
            </a:r>
          </a:p>
          <a:p>
            <a:pPr marL="114300" indent="-114300"/>
            <a:r>
              <a:rPr lang="en-US" sz="1800" b="1" dirty="0"/>
              <a:t>Creating</a:t>
            </a:r>
            <a:r>
              <a:rPr lang="en-US" sz="1800" dirty="0"/>
              <a:t> new record (e.g. Customer)</a:t>
            </a:r>
          </a:p>
          <a:p>
            <a:pPr marL="114300" indent="-114300"/>
            <a:r>
              <a:rPr lang="en-US" sz="1800" b="1" dirty="0"/>
              <a:t>Reading</a:t>
            </a:r>
            <a:r>
              <a:rPr lang="en-US" sz="1800" dirty="0"/>
              <a:t> is harder due to redundant data            (</a:t>
            </a:r>
            <a:r>
              <a:rPr lang="en-US" sz="1800" dirty="0" err="1"/>
              <a:t>e.g</a:t>
            </a:r>
            <a:r>
              <a:rPr lang="en-US" sz="1800" dirty="0"/>
              <a:t> Count of Customers)</a:t>
            </a:r>
          </a:p>
          <a:p>
            <a:pPr marL="114300" indent="-114300"/>
            <a:r>
              <a:rPr lang="en-US" sz="1800" b="1" dirty="0"/>
              <a:t>Update</a:t>
            </a:r>
            <a:r>
              <a:rPr lang="en-US" sz="1800" dirty="0"/>
              <a:t> Customer Address or Product Price</a:t>
            </a:r>
          </a:p>
          <a:p>
            <a:pPr marL="114300" indent="-114300"/>
            <a:r>
              <a:rPr lang="en-US" sz="1800" b="1" dirty="0"/>
              <a:t>Delete</a:t>
            </a:r>
            <a:r>
              <a:rPr lang="en-US" sz="1800" dirty="0"/>
              <a:t> “Randy’s” Order means what?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5B09BF4-4797-44A8-9456-5FDFF0BD7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77994"/>
            <a:ext cx="7086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</a:pPr>
            <a:r>
              <a:rPr lang="en-US" sz="3000" b="1" dirty="0">
                <a:solidFill>
                  <a:schemeClr val="tx2"/>
                </a:solidFill>
              </a:rPr>
              <a:t>2. Reduce Redundancy</a:t>
            </a:r>
          </a:p>
        </p:txBody>
      </p:sp>
    </p:spTree>
    <p:extLst>
      <p:ext uri="{BB962C8B-B14F-4D97-AF65-F5344CB8AC3E}">
        <p14:creationId xmlns:p14="http://schemas.microsoft.com/office/powerpoint/2010/main" val="3710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514350"/>
            <a:ext cx="7110413" cy="533400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Database approach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76350"/>
            <a:ext cx="5638800" cy="1916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219051"/>
            <a:ext cx="5923565" cy="1556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3338867"/>
            <a:ext cx="2526632" cy="6044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2876550"/>
            <a:ext cx="3158956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91648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Customers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25717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Orders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0400" y="3023778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Products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37174" y="1197633"/>
            <a:ext cx="762000" cy="1577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08730" y="2876550"/>
            <a:ext cx="7620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50276" y="3250354"/>
            <a:ext cx="762000" cy="76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502466-69DE-4FE4-B2A4-9726325149B4}"/>
              </a:ext>
            </a:extLst>
          </p:cNvPr>
          <p:cNvCxnSpPr/>
          <p:nvPr/>
        </p:nvCxnSpPr>
        <p:spPr>
          <a:xfrm flipV="1">
            <a:off x="2999874" y="1504950"/>
            <a:ext cx="152400" cy="160020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662FA8-8E98-4A4A-AC7D-7F3BA8357465}"/>
              </a:ext>
            </a:extLst>
          </p:cNvPr>
          <p:cNvCxnSpPr>
            <a:cxnSpLocks/>
          </p:cNvCxnSpPr>
          <p:nvPr/>
        </p:nvCxnSpPr>
        <p:spPr>
          <a:xfrm>
            <a:off x="3886200" y="3105150"/>
            <a:ext cx="1472360" cy="457200"/>
          </a:xfrm>
          <a:prstGeom prst="line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4" grpId="0" animBg="1"/>
      <p:bldP spid="4" grpId="1" animBg="1"/>
      <p:bldP spid="15" grpId="0" animBg="1"/>
      <p:bldP spid="15" grpId="1" animBg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extBox 7"/>
          <p:cNvSpPr txBox="1">
            <a:spLocks noChangeArrowheads="1"/>
          </p:cNvSpPr>
          <p:nvPr/>
        </p:nvSpPr>
        <p:spPr bwMode="auto">
          <a:xfrm>
            <a:off x="4832748" y="2057400"/>
            <a:ext cx="448270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b="1" dirty="0"/>
              <a:t>    SELECT </a:t>
            </a:r>
            <a:r>
              <a:rPr lang="en-US" sz="1500" b="1" dirty="0" err="1"/>
              <a:t>first_name</a:t>
            </a:r>
            <a:r>
              <a:rPr lang="en-US" sz="1500" b="1" dirty="0"/>
              <a:t>, </a:t>
            </a:r>
            <a:r>
              <a:rPr lang="en-US" sz="1500" b="1" dirty="0" err="1"/>
              <a:t>last_name</a:t>
            </a:r>
            <a:r>
              <a:rPr lang="en-US" sz="1500" b="1" dirty="0"/>
              <a:t> </a:t>
            </a:r>
          </a:p>
          <a:p>
            <a:r>
              <a:rPr lang="en-US" sz="1500" b="1" dirty="0"/>
              <a:t>    FROM Records  </a:t>
            </a:r>
          </a:p>
          <a:p>
            <a:r>
              <a:rPr lang="en-US" sz="1500" b="1" dirty="0"/>
              <a:t>    WHERE </a:t>
            </a:r>
            <a:r>
              <a:rPr lang="en-US" sz="1500" b="1" dirty="0" err="1"/>
              <a:t>last_name</a:t>
            </a:r>
            <a:r>
              <a:rPr lang="en-US" sz="1500" b="1" dirty="0"/>
              <a:t> = ‘Smith’</a:t>
            </a:r>
          </a:p>
        </p:txBody>
      </p:sp>
      <p:sp>
        <p:nvSpPr>
          <p:cNvPr id="20487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23384"/>
            <a:ext cx="5943600" cy="9715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Queries “ask questions” of a database and pull records that meet certain criteria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22" y="1637725"/>
            <a:ext cx="3314700" cy="236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23"/>
          <a:stretch/>
        </p:blipFill>
        <p:spPr>
          <a:xfrm>
            <a:off x="5369584" y="3546041"/>
            <a:ext cx="1480868" cy="8031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632722" y="2324353"/>
            <a:ext cx="40005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>
          <a:xfrm>
            <a:off x="1771650" y="2076956"/>
            <a:ext cx="857250" cy="3045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>
          <a:xfrm>
            <a:off x="1771650" y="2724403"/>
            <a:ext cx="857250" cy="3045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>
          <a:xfrm>
            <a:off x="1771650" y="3753103"/>
            <a:ext cx="857250" cy="30454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ight Arrow 14"/>
          <p:cNvSpPr/>
          <p:nvPr/>
        </p:nvSpPr>
        <p:spPr>
          <a:xfrm rot="5400000">
            <a:off x="5929313" y="3028055"/>
            <a:ext cx="400050" cy="3143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6D22DC58-C856-476E-98ED-3684C6376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77994"/>
            <a:ext cx="7086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>
              <a:spcBef>
                <a:spcPct val="50000"/>
              </a:spcBef>
            </a:pPr>
            <a:r>
              <a:rPr lang="en-US" sz="3000" b="1" dirty="0">
                <a:solidFill>
                  <a:schemeClr val="tx2"/>
                </a:solidFill>
              </a:rPr>
              <a:t>3. Limit and reduce the view of data</a:t>
            </a:r>
          </a:p>
        </p:txBody>
      </p:sp>
    </p:spTree>
    <p:extLst>
      <p:ext uri="{BB962C8B-B14F-4D97-AF65-F5344CB8AC3E}">
        <p14:creationId xmlns:p14="http://schemas.microsoft.com/office/powerpoint/2010/main" val="20919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48825" y="361950"/>
            <a:ext cx="91647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Database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2732D9-403E-44AF-850A-157B0D9E1E29}"/>
              </a:ext>
            </a:extLst>
          </p:cNvPr>
          <p:cNvSpPr/>
          <p:nvPr/>
        </p:nvSpPr>
        <p:spPr>
          <a:xfrm>
            <a:off x="495300" y="1200150"/>
            <a:ext cx="8153400" cy="3406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50"/>
              </a:spcBef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application is a collection of forms, reports, queries, and application programs that process data from a database</a:t>
            </a:r>
          </a:p>
          <a:p>
            <a:pPr marL="342900" indent="-342900">
              <a:spcBef>
                <a:spcPts val="450"/>
              </a:spcBef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database may have one or more applications, and each application may have one or more users</a:t>
            </a:r>
          </a:p>
          <a:p>
            <a:pPr marL="342900" indent="-342900">
              <a:spcBef>
                <a:spcPts val="450"/>
              </a:spcBef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Applications have different purposes, features, and functions, but they all process the same inventory data stored in a common database</a:t>
            </a:r>
          </a:p>
        </p:txBody>
      </p:sp>
    </p:spTree>
    <p:extLst>
      <p:ext uri="{BB962C8B-B14F-4D97-AF65-F5344CB8AC3E}">
        <p14:creationId xmlns:p14="http://schemas.microsoft.com/office/powerpoint/2010/main" val="17339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555" y="305714"/>
            <a:ext cx="916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of multiple database applications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89321" y="4865232"/>
            <a:ext cx="2057400" cy="273844"/>
          </a:xfrm>
        </p:spPr>
        <p:txBody>
          <a:bodyPr/>
          <a:lstStyle/>
          <a:p>
            <a:fld id="{AEA95462-E936-4273-B590-4CBECB991188}" type="slidenum">
              <a:rPr lang="en-US" sz="788"/>
              <a:pPr/>
              <a:t>24</a:t>
            </a:fld>
            <a:endParaRPr lang="en-US" sz="788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569CF7-CB4F-4025-9A45-8A46B4FA697C}"/>
              </a:ext>
            </a:extLst>
          </p:cNvPr>
          <p:cNvGrpSpPr/>
          <p:nvPr/>
        </p:nvGrpSpPr>
        <p:grpSpPr>
          <a:xfrm>
            <a:off x="1104513" y="1078335"/>
            <a:ext cx="6675484" cy="4092435"/>
            <a:chOff x="1472683" y="718890"/>
            <a:chExt cx="8900645" cy="54565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8CEFE27-DDE5-43B9-892F-0B0C5F773E41}"/>
                </a:ext>
              </a:extLst>
            </p:cNvPr>
            <p:cNvGrpSpPr/>
            <p:nvPr/>
          </p:nvGrpSpPr>
          <p:grpSpPr>
            <a:xfrm>
              <a:off x="2070955" y="2604904"/>
              <a:ext cx="2184275" cy="1616263"/>
              <a:chOff x="391875" y="2952814"/>
              <a:chExt cx="2184275" cy="161626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4B060D4-6F72-40DF-88C3-49DB88EF5D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6109" y="2952814"/>
                <a:ext cx="1795809" cy="11808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4">
                <a:extLst>
                  <a:ext uri="{FF2B5EF4-FFF2-40B4-BE49-F238E27FC236}">
                    <a16:creationId xmlns:a16="http://schemas.microsoft.com/office/drawing/2014/main" id="{03478794-C010-4D78-A120-4D6E60B253F3}"/>
                  </a:ext>
                </a:extLst>
              </p:cNvPr>
              <p:cNvSpPr txBox="1"/>
              <p:nvPr/>
            </p:nvSpPr>
            <p:spPr>
              <a:xfrm>
                <a:off x="391875" y="4076634"/>
                <a:ext cx="218427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Procurement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D250CB-E260-436E-B9D4-7204DEB66B83}"/>
                </a:ext>
              </a:extLst>
            </p:cNvPr>
            <p:cNvGrpSpPr/>
            <p:nvPr/>
          </p:nvGrpSpPr>
          <p:grpSpPr>
            <a:xfrm>
              <a:off x="1472683" y="4442725"/>
              <a:ext cx="3479065" cy="1732745"/>
              <a:chOff x="-152181" y="4790635"/>
              <a:chExt cx="3479065" cy="173274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7B331CC-017A-4A36-8FCA-8D8F4290C7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684895" y="4790635"/>
                <a:ext cx="1804916" cy="124030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943484DC-626F-4C32-A74A-7980EFB44606}"/>
                  </a:ext>
                </a:extLst>
              </p:cNvPr>
              <p:cNvSpPr txBox="1"/>
              <p:nvPr/>
            </p:nvSpPr>
            <p:spPr>
              <a:xfrm>
                <a:off x="-152181" y="6030937"/>
                <a:ext cx="347906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Operations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99E7AC-1B5D-42E7-8FD2-9B508689FED1}"/>
                </a:ext>
              </a:extLst>
            </p:cNvPr>
            <p:cNvGrpSpPr/>
            <p:nvPr/>
          </p:nvGrpSpPr>
          <p:grpSpPr>
            <a:xfrm>
              <a:off x="2256321" y="718890"/>
              <a:ext cx="1861284" cy="1550450"/>
              <a:chOff x="580171" y="1371600"/>
              <a:chExt cx="1861284" cy="1550450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CF11A01-C357-41E4-A7CF-72992D3EFE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600" y="1371600"/>
                <a:ext cx="1831855" cy="10668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3" name="TextBox 10">
                <a:extLst>
                  <a:ext uri="{FF2B5EF4-FFF2-40B4-BE49-F238E27FC236}">
                    <a16:creationId xmlns:a16="http://schemas.microsoft.com/office/drawing/2014/main" id="{B03AF976-FCB9-45A3-AB6E-32B16ED07FFF}"/>
                  </a:ext>
                </a:extLst>
              </p:cNvPr>
              <p:cNvSpPr txBox="1"/>
              <p:nvPr/>
            </p:nvSpPr>
            <p:spPr>
              <a:xfrm>
                <a:off x="580171" y="2429607"/>
                <a:ext cx="183185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800" dirty="0"/>
                  <a:t>End Users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7E1C80-1671-4525-BD20-EC0F67DAC5C5}"/>
                </a:ext>
              </a:extLst>
            </p:cNvPr>
            <p:cNvSpPr/>
            <p:nvPr/>
          </p:nvSpPr>
          <p:spPr>
            <a:xfrm>
              <a:off x="4977664" y="718890"/>
              <a:ext cx="1524000" cy="10668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Order Entry Application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575525-8265-4ABC-A1D0-89A8ECA54330}"/>
                </a:ext>
              </a:extLst>
            </p:cNvPr>
            <p:cNvSpPr/>
            <p:nvPr/>
          </p:nvSpPr>
          <p:spPr>
            <a:xfrm>
              <a:off x="4977664" y="4529477"/>
              <a:ext cx="1524000" cy="10668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Warehouse</a:t>
              </a:r>
            </a:p>
            <a:p>
              <a:pPr algn="ctr"/>
              <a:r>
                <a:rPr lang="en-US" sz="1400" dirty="0" err="1">
                  <a:solidFill>
                    <a:srgbClr val="000000"/>
                  </a:solidFill>
                </a:rPr>
                <a:t>Mgmt</a:t>
              </a:r>
              <a:r>
                <a:rPr lang="en-US" sz="1400" dirty="0">
                  <a:solidFill>
                    <a:srgbClr val="000000"/>
                  </a:solidFill>
                </a:rPr>
                <a:t> Application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F3C38B-7EEE-470C-914F-7169AE11EAC0}"/>
                </a:ext>
              </a:extLst>
            </p:cNvPr>
            <p:cNvSpPr/>
            <p:nvPr/>
          </p:nvSpPr>
          <p:spPr>
            <a:xfrm>
              <a:off x="4977664" y="2661926"/>
              <a:ext cx="1524000" cy="10668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Purchasing Application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8C4A97-FD3C-4848-A61F-490C116408B0}"/>
                </a:ext>
              </a:extLst>
            </p:cNvPr>
            <p:cNvSpPr/>
            <p:nvPr/>
          </p:nvSpPr>
          <p:spPr>
            <a:xfrm>
              <a:off x="7035064" y="2661927"/>
              <a:ext cx="1524000" cy="10668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dirty="0">
                  <a:solidFill>
                    <a:srgbClr val="000000"/>
                  </a:solidFill>
                </a:rPr>
                <a:t>DBMS</a:t>
              </a:r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A1683000-4891-4876-AE17-70C98ED79137}"/>
                </a:ext>
              </a:extLst>
            </p:cNvPr>
            <p:cNvSpPr/>
            <p:nvPr/>
          </p:nvSpPr>
          <p:spPr>
            <a:xfrm>
              <a:off x="9092464" y="2528704"/>
              <a:ext cx="1219200" cy="1333245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000000"/>
                  </a:solidFill>
                </a:rPr>
                <a:t>Inventory Database</a:t>
              </a:r>
            </a:p>
          </p:txBody>
        </p:sp>
        <p:cxnSp>
          <p:nvCxnSpPr>
            <p:cNvPr id="24" name="Elbow Connector 16">
              <a:extLst>
                <a:ext uri="{FF2B5EF4-FFF2-40B4-BE49-F238E27FC236}">
                  <a16:creationId xmlns:a16="http://schemas.microsoft.com/office/drawing/2014/main" id="{920001CD-1D67-4808-9D2A-F6DAEDFA7B78}"/>
                </a:ext>
              </a:extLst>
            </p:cNvPr>
            <p:cNvCxnSpPr>
              <a:stCxn id="32" idx="3"/>
              <a:endCxn id="18" idx="1"/>
            </p:cNvCxnSpPr>
            <p:nvPr/>
          </p:nvCxnSpPr>
          <p:spPr>
            <a:xfrm>
              <a:off x="4117605" y="1252290"/>
              <a:ext cx="860059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19">
              <a:extLst>
                <a:ext uri="{FF2B5EF4-FFF2-40B4-BE49-F238E27FC236}">
                  <a16:creationId xmlns:a16="http://schemas.microsoft.com/office/drawing/2014/main" id="{FAD6850B-91D1-46BA-B0CF-DFF184202585}"/>
                </a:ext>
              </a:extLst>
            </p:cNvPr>
            <p:cNvCxnSpPr>
              <a:stCxn id="36" idx="1"/>
              <a:endCxn id="20" idx="1"/>
            </p:cNvCxnSpPr>
            <p:nvPr/>
          </p:nvCxnSpPr>
          <p:spPr>
            <a:xfrm flipV="1">
              <a:off x="4060998" y="3195326"/>
              <a:ext cx="916666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19">
              <a:extLst>
                <a:ext uri="{FF2B5EF4-FFF2-40B4-BE49-F238E27FC236}">
                  <a16:creationId xmlns:a16="http://schemas.microsoft.com/office/drawing/2014/main" id="{BC98AF1D-3211-4333-8F9F-9816E8F2AD01}"/>
                </a:ext>
              </a:extLst>
            </p:cNvPr>
            <p:cNvCxnSpPr>
              <a:cxnSpLocks/>
              <a:stCxn id="34" idx="3"/>
              <a:endCxn id="19" idx="1"/>
            </p:cNvCxnSpPr>
            <p:nvPr/>
          </p:nvCxnSpPr>
          <p:spPr>
            <a:xfrm>
              <a:off x="4114675" y="5062877"/>
              <a:ext cx="862989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16">
              <a:extLst>
                <a:ext uri="{FF2B5EF4-FFF2-40B4-BE49-F238E27FC236}">
                  <a16:creationId xmlns:a16="http://schemas.microsoft.com/office/drawing/2014/main" id="{1271DC18-F9FB-401D-9F73-B6037BE00886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>
              <a:off x="6501664" y="1252290"/>
              <a:ext cx="533400" cy="1943037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16">
              <a:extLst>
                <a:ext uri="{FF2B5EF4-FFF2-40B4-BE49-F238E27FC236}">
                  <a16:creationId xmlns:a16="http://schemas.microsoft.com/office/drawing/2014/main" id="{428CCECF-3CA2-4966-8F65-44EF76D54DDE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6501664" y="3195326"/>
              <a:ext cx="533400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16">
              <a:extLst>
                <a:ext uri="{FF2B5EF4-FFF2-40B4-BE49-F238E27FC236}">
                  <a16:creationId xmlns:a16="http://schemas.microsoft.com/office/drawing/2014/main" id="{B2F23F1A-65CA-4B0F-888B-A27B3FC1AD59}"/>
                </a:ext>
              </a:extLst>
            </p:cNvPr>
            <p:cNvCxnSpPr>
              <a:stCxn id="19" idx="3"/>
              <a:endCxn id="21" idx="1"/>
            </p:cNvCxnSpPr>
            <p:nvPr/>
          </p:nvCxnSpPr>
          <p:spPr>
            <a:xfrm flipV="1">
              <a:off x="6501664" y="3195327"/>
              <a:ext cx="533400" cy="186755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16">
              <a:extLst>
                <a:ext uri="{FF2B5EF4-FFF2-40B4-BE49-F238E27FC236}">
                  <a16:creationId xmlns:a16="http://schemas.microsoft.com/office/drawing/2014/main" id="{83ED1F1A-03A0-44BE-84B6-192AA68813F9}"/>
                </a:ext>
              </a:extLst>
            </p:cNvPr>
            <p:cNvCxnSpPr>
              <a:stCxn id="21" idx="3"/>
              <a:endCxn id="23" idx="2"/>
            </p:cNvCxnSpPr>
            <p:nvPr/>
          </p:nvCxnSpPr>
          <p:spPr>
            <a:xfrm>
              <a:off x="8559064" y="3195327"/>
              <a:ext cx="5334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0D90D0-DCB9-4DD8-93F5-C75DB7D8AD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110036">
              <a:off x="7672207" y="1251955"/>
              <a:ext cx="2701121" cy="674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40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20783" y="417927"/>
            <a:ext cx="916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Enterprise IT + Database = $$$...</a:t>
            </a:r>
          </a:p>
        </p:txBody>
      </p:sp>
      <p:sp>
        <p:nvSpPr>
          <p:cNvPr id="5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89321" y="4865232"/>
            <a:ext cx="2057400" cy="273844"/>
          </a:xfrm>
        </p:spPr>
        <p:txBody>
          <a:bodyPr/>
          <a:lstStyle/>
          <a:p>
            <a:fld id="{AEA95462-E936-4273-B590-4CBECB991188}" type="slidenum">
              <a:rPr lang="en-US" sz="788"/>
              <a:pPr/>
              <a:t>25</a:t>
            </a:fld>
            <a:endParaRPr lang="en-US" sz="78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4462A6-99F4-42CF-B76A-0A229E8D9FC1}"/>
              </a:ext>
            </a:extLst>
          </p:cNvPr>
          <p:cNvSpPr/>
          <p:nvPr/>
        </p:nvSpPr>
        <p:spPr>
          <a:xfrm>
            <a:off x="958964" y="3476077"/>
            <a:ext cx="7226074" cy="122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A7E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Clr>
                <a:srgbClr val="C00000"/>
              </a:buClr>
              <a:buSzPct val="110000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A firm’s database management system can be set up to work with several applications both within and outside the firm. </a:t>
            </a:r>
          </a:p>
          <a:p>
            <a:pPr algn="ctr">
              <a:spcAft>
                <a:spcPts val="1800"/>
              </a:spcAft>
              <a:buClr>
                <a:srgbClr val="C00000"/>
              </a:buClr>
              <a:buSzPct val="110000"/>
            </a:pPr>
            <a:r>
              <a:rPr lang="en-US" sz="19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= increased valued chain efficiency = more $$$...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A50DC29-0DF9-4DBE-9876-0F5A27A9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924" y="1317406"/>
            <a:ext cx="6042422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26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438150"/>
            <a:ext cx="916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Relational DB not do well?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E5AE2-D997-4170-994E-6121BDA7BA6A}"/>
              </a:ext>
            </a:extLst>
          </p:cNvPr>
          <p:cNvSpPr/>
          <p:nvPr/>
        </p:nvSpPr>
        <p:spPr>
          <a:xfrm>
            <a:off x="609600" y="1276350"/>
            <a:ext cx="7467600" cy="317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Relational DBMS is great, but </a:t>
            </a:r>
            <a:r>
              <a:rPr lang="en-US" sz="1950" i="1" dirty="0">
                <a:latin typeface="Arial" panose="020B0604020202020204" pitchFamily="34" charset="0"/>
                <a:cs typeface="Arial" panose="020B0604020202020204" pitchFamily="34" charset="0"/>
              </a:rPr>
              <a:t>for a long time </a:t>
            </a: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was not good at 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managing time-series data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images, voice, video 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2D, 3D data</a:t>
            </a:r>
          </a:p>
          <a:p>
            <a:pPr marL="685800" lvl="1" indent="-342900">
              <a:spcBef>
                <a:spcPts val="225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−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documents (e.g., HTML, XML) or large text documents</a:t>
            </a:r>
          </a:p>
          <a:p>
            <a:pPr marL="342900" indent="-342900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User defined TYPES that allow inheritance, polymorphism and other O-O buzz-words..</a:t>
            </a:r>
          </a:p>
          <a:p>
            <a:pPr marL="342900" indent="-342900">
              <a:spcBef>
                <a:spcPts val="450"/>
              </a:spcBef>
              <a:spcAft>
                <a:spcPts val="225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950" dirty="0">
                <a:latin typeface="Arial" panose="020B0604020202020204" pitchFamily="34" charset="0"/>
                <a:cs typeface="Arial" panose="020B0604020202020204" pitchFamily="34" charset="0"/>
              </a:rPr>
              <a:t>Provide native object types (e.g., BLOB, CLOB) to manage unstructured data like video, images, ...</a:t>
            </a:r>
          </a:p>
        </p:txBody>
      </p:sp>
    </p:spTree>
    <p:extLst>
      <p:ext uri="{BB962C8B-B14F-4D97-AF65-F5344CB8AC3E}">
        <p14:creationId xmlns:p14="http://schemas.microsoft.com/office/powerpoint/2010/main" val="357836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19C019-2DB3-4055-8E1C-0F8AD14FF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484860"/>
            <a:ext cx="7543799" cy="4411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8BAFAA-F5E9-4131-B0FC-E6C29FE55EEB}"/>
              </a:ext>
            </a:extLst>
          </p:cNvPr>
          <p:cNvSpPr/>
          <p:nvPr/>
        </p:nvSpPr>
        <p:spPr>
          <a:xfrm>
            <a:off x="0" y="4935751"/>
            <a:ext cx="9057408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 </a:t>
            </a:r>
            <a:r>
              <a:rPr lang="en-US" sz="7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Davoudian</a:t>
            </a:r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Liu Chen, and </a:t>
            </a:r>
            <a:r>
              <a:rPr lang="en-US" sz="7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Mengchi</a:t>
            </a:r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Liu. 2018. A Survey on NoSQL Stores. </a:t>
            </a:r>
            <a:r>
              <a:rPr lang="en-US" sz="75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ACMComput</a:t>
            </a:r>
            <a:r>
              <a:rPr lang="en-US" sz="7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5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</a:t>
            </a:r>
            <a:r>
              <a:rPr lang="en-US" sz="75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51, 2, Article </a:t>
            </a:r>
            <a:r>
              <a:rPr lang="fr-FR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(April 2018), 43 pages.</a:t>
            </a:r>
            <a:r>
              <a:rPr lang="en-US" sz="750" dirty="0">
                <a:solidFill>
                  <a:srgbClr val="0036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https://doi.org/10.1145/3158661</a:t>
            </a:r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43F9A1-9611-483B-A593-7BCADE09A4E5}"/>
              </a:ext>
            </a:extLst>
          </p:cNvPr>
          <p:cNvSpPr/>
          <p:nvPr/>
        </p:nvSpPr>
        <p:spPr>
          <a:xfrm>
            <a:off x="26212" y="361950"/>
            <a:ext cx="3250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 Evolution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387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25687"/>
            <a:ext cx="894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Typical Data Management Technology Ecosystem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0224D-F783-BA4B-ADAD-457EAE00E292}"/>
              </a:ext>
            </a:extLst>
          </p:cNvPr>
          <p:cNvGrpSpPr/>
          <p:nvPr/>
        </p:nvGrpSpPr>
        <p:grpSpPr>
          <a:xfrm>
            <a:off x="59154" y="1052153"/>
            <a:ext cx="1959773" cy="1432774"/>
            <a:chOff x="271241" y="1402871"/>
            <a:chExt cx="2613031" cy="19103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1BEB09-ADA3-7D44-9FA5-1C253B026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7932" y="1402871"/>
              <a:ext cx="2546340" cy="147947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5DF51A-40B4-5F4A-9C99-F2667425E35A}"/>
                </a:ext>
              </a:extLst>
            </p:cNvPr>
            <p:cNvSpPr txBox="1"/>
            <p:nvPr/>
          </p:nvSpPr>
          <p:spPr>
            <a:xfrm>
              <a:off x="271241" y="2451461"/>
              <a:ext cx="238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Processes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16C8B5-4BCB-C747-AD8D-40CF18B261A5}"/>
              </a:ext>
            </a:extLst>
          </p:cNvPr>
          <p:cNvGrpSpPr/>
          <p:nvPr/>
        </p:nvGrpSpPr>
        <p:grpSpPr>
          <a:xfrm>
            <a:off x="59154" y="3718802"/>
            <a:ext cx="2130501" cy="1295401"/>
            <a:chOff x="33667" y="4973191"/>
            <a:chExt cx="2840668" cy="17272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35C2C7-7DD8-C14A-9E7A-A2CAF6643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5166" y="4973191"/>
              <a:ext cx="993911" cy="10883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85F997-CC45-F046-84AF-9C62BF48D4B3}"/>
                </a:ext>
              </a:extLst>
            </p:cNvPr>
            <p:cNvSpPr txBox="1"/>
            <p:nvPr/>
          </p:nvSpPr>
          <p:spPr>
            <a:xfrm>
              <a:off x="33667" y="6002766"/>
              <a:ext cx="2840668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IoT Sensors</a:t>
              </a:r>
            </a:p>
            <a:p>
              <a:pPr algn="ctr"/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 device file storage</a:t>
              </a:r>
            </a:p>
          </p:txBody>
        </p:sp>
      </p:grpSp>
      <p:sp>
        <p:nvSpPr>
          <p:cNvPr id="8" name="Can 7">
            <a:extLst>
              <a:ext uri="{FF2B5EF4-FFF2-40B4-BE49-F238E27FC236}">
                <a16:creationId xmlns:a16="http://schemas.microsoft.com/office/drawing/2014/main" id="{F7F5FE7F-1E6A-1343-9367-F7B4123D7325}"/>
              </a:ext>
            </a:extLst>
          </p:cNvPr>
          <p:cNvSpPr/>
          <p:nvPr/>
        </p:nvSpPr>
        <p:spPr>
          <a:xfrm>
            <a:off x="2683568" y="1380997"/>
            <a:ext cx="1818861" cy="6858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Transactional Data (Relational)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8E751102-9AA6-1243-890B-AFF394F3EF33}"/>
              </a:ext>
            </a:extLst>
          </p:cNvPr>
          <p:cNvSpPr/>
          <p:nvPr/>
        </p:nvSpPr>
        <p:spPr>
          <a:xfrm>
            <a:off x="2683568" y="3526337"/>
            <a:ext cx="1818861" cy="6858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Streaming Data (Non-Relational)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DEA5B102-3D61-2346-80F8-BC9E31B3EEBC}"/>
              </a:ext>
            </a:extLst>
          </p:cNvPr>
          <p:cNvSpPr/>
          <p:nvPr/>
        </p:nvSpPr>
        <p:spPr>
          <a:xfrm>
            <a:off x="2683568" y="2126832"/>
            <a:ext cx="1818861" cy="6858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Reference Data (Relational)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F8F536C3-1466-B34F-AD7C-A67D4F8E5123}"/>
              </a:ext>
            </a:extLst>
          </p:cNvPr>
          <p:cNvSpPr/>
          <p:nvPr/>
        </p:nvSpPr>
        <p:spPr>
          <a:xfrm>
            <a:off x="4349614" y="1682521"/>
            <a:ext cx="1289186" cy="68580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Metadata</a:t>
            </a:r>
            <a:br>
              <a:rPr lang="en-US" sz="1600" dirty="0">
                <a:solidFill>
                  <a:srgbClr val="0070C0"/>
                </a:solidFill>
              </a:rPr>
            </a:br>
            <a:r>
              <a:rPr lang="en-US" sz="1600" dirty="0">
                <a:solidFill>
                  <a:srgbClr val="0070C0"/>
                </a:solidFill>
              </a:rPr>
              <a:t>(Relational)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78D78D-6808-2C44-B7E2-0DF3A43D6A10}"/>
              </a:ext>
            </a:extLst>
          </p:cNvPr>
          <p:cNvSpPr/>
          <p:nvPr/>
        </p:nvSpPr>
        <p:spPr>
          <a:xfrm>
            <a:off x="2602809" y="919911"/>
            <a:ext cx="6306376" cy="378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SQL, Applications, Business Intelligence, Dashboards, … </a:t>
            </a: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5C97C8E3-D71B-5C4D-B52E-F7805F8076F4}"/>
              </a:ext>
            </a:extLst>
          </p:cNvPr>
          <p:cNvSpPr/>
          <p:nvPr/>
        </p:nvSpPr>
        <p:spPr>
          <a:xfrm>
            <a:off x="5855395" y="1451608"/>
            <a:ext cx="1818861" cy="1018124"/>
          </a:xfrm>
          <a:prstGeom prst="can">
            <a:avLst>
              <a:gd name="adj" fmla="val 147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Data Warehouse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(Relational Normalized)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(Massively Parallel Processing—MPP)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1369B275-BBA0-7749-B2AE-ED74671035DB}"/>
              </a:ext>
            </a:extLst>
          </p:cNvPr>
          <p:cNvSpPr/>
          <p:nvPr/>
        </p:nvSpPr>
        <p:spPr>
          <a:xfrm>
            <a:off x="7936597" y="1623960"/>
            <a:ext cx="1090622" cy="685800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Data Marts (Relational)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C828117-C347-9649-A67C-896BF216323F}"/>
              </a:ext>
            </a:extLst>
          </p:cNvPr>
          <p:cNvSpPr/>
          <p:nvPr/>
        </p:nvSpPr>
        <p:spPr>
          <a:xfrm>
            <a:off x="5505869" y="1880886"/>
            <a:ext cx="536713" cy="3209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EF457DE-E79B-ED49-A7AA-2DB154CC3A23}"/>
              </a:ext>
            </a:extLst>
          </p:cNvPr>
          <p:cNvSpPr/>
          <p:nvPr/>
        </p:nvSpPr>
        <p:spPr>
          <a:xfrm>
            <a:off x="7519277" y="1878247"/>
            <a:ext cx="536713" cy="3209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94A53-B52D-6B4D-9BE4-3B5C1E0B8E28}"/>
              </a:ext>
            </a:extLst>
          </p:cNvPr>
          <p:cNvSpPr txBox="1"/>
          <p:nvPr/>
        </p:nvSpPr>
        <p:spPr>
          <a:xfrm>
            <a:off x="213800" y="2747500"/>
            <a:ext cx="1767627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AF26710-5370-5A41-87D4-C1CAAD2B28FC}"/>
              </a:ext>
            </a:extLst>
          </p:cNvPr>
          <p:cNvSpPr/>
          <p:nvPr/>
        </p:nvSpPr>
        <p:spPr>
          <a:xfrm>
            <a:off x="2064141" y="4206019"/>
            <a:ext cx="536713" cy="3209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732777E-7D96-8546-95EF-50B9EC265620}"/>
              </a:ext>
            </a:extLst>
          </p:cNvPr>
          <p:cNvSpPr/>
          <p:nvPr/>
        </p:nvSpPr>
        <p:spPr>
          <a:xfrm>
            <a:off x="2064141" y="3328930"/>
            <a:ext cx="536713" cy="3209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3F8EFF2-598C-0B4A-A89F-38190983576E}"/>
              </a:ext>
            </a:extLst>
          </p:cNvPr>
          <p:cNvSpPr/>
          <p:nvPr/>
        </p:nvSpPr>
        <p:spPr>
          <a:xfrm>
            <a:off x="2064141" y="2451841"/>
            <a:ext cx="536713" cy="3209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D08FA73-88A1-6547-963E-20A9D835AFFA}"/>
              </a:ext>
            </a:extLst>
          </p:cNvPr>
          <p:cNvSpPr/>
          <p:nvPr/>
        </p:nvSpPr>
        <p:spPr>
          <a:xfrm>
            <a:off x="2064141" y="1574752"/>
            <a:ext cx="536713" cy="3209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F8DE9FC-CC21-2545-A0B7-DC8AC1AE30FE}"/>
              </a:ext>
            </a:extLst>
          </p:cNvPr>
          <p:cNvSpPr/>
          <p:nvPr/>
        </p:nvSpPr>
        <p:spPr>
          <a:xfrm rot="10800000">
            <a:off x="3458820" y="2849606"/>
            <a:ext cx="342900" cy="5486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29" name="Can 28">
            <a:extLst>
              <a:ext uri="{FF2B5EF4-FFF2-40B4-BE49-F238E27FC236}">
                <a16:creationId xmlns:a16="http://schemas.microsoft.com/office/drawing/2014/main" id="{692749A3-55A3-1940-B1CE-21FF57E3C4B7}"/>
              </a:ext>
            </a:extLst>
          </p:cNvPr>
          <p:cNvSpPr/>
          <p:nvPr/>
        </p:nvSpPr>
        <p:spPr>
          <a:xfrm>
            <a:off x="5835200" y="3205306"/>
            <a:ext cx="2297797" cy="11576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Data Lake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(Hybrid of tech)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BEE68E58-61C1-974B-A840-D241971BE565}"/>
              </a:ext>
            </a:extLst>
          </p:cNvPr>
          <p:cNvSpPr/>
          <p:nvPr/>
        </p:nvSpPr>
        <p:spPr>
          <a:xfrm>
            <a:off x="4613679" y="3708753"/>
            <a:ext cx="1101321" cy="3209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0DEE521D-9B87-884D-A353-F807FB30BDD0}"/>
              </a:ext>
            </a:extLst>
          </p:cNvPr>
          <p:cNvSpPr/>
          <p:nvPr/>
        </p:nvSpPr>
        <p:spPr>
          <a:xfrm>
            <a:off x="6681776" y="2571430"/>
            <a:ext cx="342900" cy="5486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085BD1-A62C-9D4E-82DD-BE0E995E0D97}"/>
              </a:ext>
            </a:extLst>
          </p:cNvPr>
          <p:cNvSpPr/>
          <p:nvPr/>
        </p:nvSpPr>
        <p:spPr>
          <a:xfrm>
            <a:off x="2683568" y="4563125"/>
            <a:ext cx="6160811" cy="3789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SAS, R, Python, MapReduce, Spark, Snowflake…</a:t>
            </a:r>
          </a:p>
        </p:txBody>
      </p:sp>
    </p:spTree>
    <p:extLst>
      <p:ext uri="{BB962C8B-B14F-4D97-AF65-F5344CB8AC3E}">
        <p14:creationId xmlns:p14="http://schemas.microsoft.com/office/powerpoint/2010/main" val="8473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0" grpId="0" animBg="1"/>
      <p:bldP spid="15" grpId="0" animBg="1"/>
      <p:bldP spid="16" grpId="0" animBg="1"/>
      <p:bldP spid="14" grpId="0" animBg="1"/>
      <p:bldP spid="18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32" grpId="0" animBg="1"/>
      <p:bldP spid="33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802" y="361950"/>
            <a:ext cx="9164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>
                <a:latin typeface="Arial" panose="020B0604020202020204" pitchFamily="34" charset="0"/>
                <a:cs typeface="Arial" panose="020B0604020202020204" pitchFamily="34" charset="0"/>
              </a:rPr>
              <a:t>What’s next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80440-FC3D-43A9-8541-9945468EE09A}"/>
              </a:ext>
            </a:extLst>
          </p:cNvPr>
          <p:cNvSpPr/>
          <p:nvPr/>
        </p:nvSpPr>
        <p:spPr>
          <a:xfrm>
            <a:off x="304800" y="1123950"/>
            <a:ext cx="7772400" cy="337015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Signup for Slack and download on devices</a:t>
            </a:r>
          </a:p>
          <a:p>
            <a:pPr marL="342900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Go review the syllabus if you haven’t already</a:t>
            </a:r>
            <a:endParaRPr lang="en-US">
              <a:latin typeface="Arial"/>
              <a:cs typeface="Arial"/>
            </a:endParaRPr>
          </a:p>
          <a:p>
            <a:pPr marL="342900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Readings are posted Modules. Read up to Day 2</a:t>
            </a:r>
            <a:endParaRPr lang="en-US">
              <a:latin typeface="Arial"/>
              <a:cs typeface="Arial"/>
            </a:endParaRPr>
          </a:p>
          <a:p>
            <a:pPr marL="800100" lvl="1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Next class – </a:t>
            </a:r>
            <a:r>
              <a:rPr lang="en-US">
                <a:latin typeface="Arial"/>
                <a:cs typeface="Arial"/>
              </a:rPr>
              <a:t>2 articles on canvas to pre-read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Complete  Assignment #1</a:t>
            </a:r>
            <a:endParaRPr lang="en-US">
              <a:latin typeface="Arial"/>
              <a:cs typeface="Arial"/>
            </a:endParaRPr>
          </a:p>
          <a:p>
            <a:pPr marL="800100" lvl="1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Prepare to work in teams and discuss in class</a:t>
            </a:r>
            <a:endParaRPr lang="en-US">
              <a:latin typeface="Arial"/>
              <a:cs typeface="Arial"/>
            </a:endParaRPr>
          </a:p>
          <a:p>
            <a:pPr marL="800100" lvl="1" indent="-342900">
              <a:spcAft>
                <a:spcPts val="900"/>
              </a:spcAft>
              <a:buClr>
                <a:srgbClr val="C0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We want to promote active learning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49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08"/>
    </mc:Choice>
    <mc:Fallback xmlns="">
      <p:transition spd="slow" advTm="4200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0B56328E-10F3-49E3-BF80-E4DFAFC37E95}"/>
              </a:ext>
            </a:extLst>
          </p:cNvPr>
          <p:cNvSpPr txBox="1">
            <a:spLocks/>
          </p:cNvSpPr>
          <p:nvPr/>
        </p:nvSpPr>
        <p:spPr>
          <a:xfrm>
            <a:off x="137443" y="30883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u="sng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195289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14550"/>
            <a:ext cx="82296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sz="2700" dirty="0"/>
              <a:t>Remember there are no stupid questions…except one 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3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1E87-14DF-42D9-AF27-8469FC7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Getting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1DCF7-55CB-4E0E-AB11-AB35E0343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23950"/>
            <a:ext cx="7543800" cy="3962400"/>
          </a:xfrm>
        </p:spPr>
        <p:txBody>
          <a:bodyPr>
            <a:normAutofit/>
          </a:bodyPr>
          <a:lstStyle/>
          <a:p>
            <a:r>
              <a:rPr lang="en-US" b="1" dirty="0"/>
              <a:t>Slack</a:t>
            </a:r>
          </a:p>
          <a:p>
            <a:pPr lvl="1"/>
            <a:r>
              <a:rPr lang="en-US" dirty="0"/>
              <a:t>All questions go here</a:t>
            </a:r>
          </a:p>
          <a:p>
            <a:pPr lvl="1"/>
            <a:r>
              <a:rPr lang="en-US" dirty="0"/>
              <a:t>Use channels</a:t>
            </a:r>
          </a:p>
          <a:p>
            <a:pPr lvl="1"/>
            <a:r>
              <a:rPr lang="en-US" dirty="0"/>
              <a:t>Pay it forward</a:t>
            </a:r>
          </a:p>
          <a:p>
            <a:r>
              <a:rPr lang="en-US" b="1" dirty="0"/>
              <a:t>Office hours (online on Zoom)</a:t>
            </a:r>
          </a:p>
          <a:p>
            <a:r>
              <a:rPr lang="en-US" b="1" dirty="0"/>
              <a:t>In class</a:t>
            </a:r>
          </a:p>
          <a:p>
            <a:pPr lvl="1"/>
            <a:r>
              <a:rPr lang="en-US" dirty="0"/>
              <a:t>Before or After class</a:t>
            </a:r>
          </a:p>
          <a:p>
            <a:pPr lvl="1"/>
            <a:r>
              <a:rPr lang="en-US" dirty="0"/>
              <a:t>FYI: Class ends at 5:50pm</a:t>
            </a:r>
          </a:p>
        </p:txBody>
      </p:sp>
    </p:spTree>
    <p:extLst>
      <p:ext uri="{BB962C8B-B14F-4D97-AF65-F5344CB8AC3E}">
        <p14:creationId xmlns:p14="http://schemas.microsoft.com/office/powerpoint/2010/main" val="140439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145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Student Intros</a:t>
            </a:r>
          </a:p>
        </p:txBody>
      </p:sp>
    </p:spTree>
    <p:extLst>
      <p:ext uri="{BB962C8B-B14F-4D97-AF65-F5344CB8AC3E}">
        <p14:creationId xmlns:p14="http://schemas.microsoft.com/office/powerpoint/2010/main" val="341164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638300"/>
            <a:ext cx="8534400" cy="85725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Who are all of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0EBDC-2535-436E-A13B-C535718D2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495550"/>
            <a:ext cx="8229600" cy="2362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Please navigate to the “UT </a:t>
            </a:r>
            <a:r>
              <a:rPr lang="en-US" dirty="0" err="1"/>
              <a:t>Instapoll</a:t>
            </a:r>
            <a:r>
              <a:rPr lang="en-US" dirty="0"/>
              <a:t>” under Module 1 in Canvas</a:t>
            </a:r>
          </a:p>
        </p:txBody>
      </p:sp>
    </p:spTree>
    <p:extLst>
      <p:ext uri="{BB962C8B-B14F-4D97-AF65-F5344CB8AC3E}">
        <p14:creationId xmlns:p14="http://schemas.microsoft.com/office/powerpoint/2010/main" val="348153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145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Course Overview</a:t>
            </a:r>
          </a:p>
        </p:txBody>
      </p:sp>
    </p:spTree>
    <p:extLst>
      <p:ext uri="{BB962C8B-B14F-4D97-AF65-F5344CB8AC3E}">
        <p14:creationId xmlns:p14="http://schemas.microsoft.com/office/powerpoint/2010/main" val="1728605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89321" y="4865232"/>
            <a:ext cx="2057400" cy="273844"/>
          </a:xfrm>
        </p:spPr>
        <p:txBody>
          <a:bodyPr/>
          <a:lstStyle/>
          <a:p>
            <a:fld id="{AEA95462-E936-4273-B590-4CBECB991188}" type="slidenum">
              <a:rPr lang="en-US" sz="788"/>
              <a:pPr/>
              <a:t>8</a:t>
            </a:fld>
            <a:endParaRPr lang="en-US" sz="788" dirty="0"/>
          </a:p>
        </p:txBody>
      </p:sp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1C7DA2C3-0414-604B-9A0F-1E1D858E596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087877" y="873150"/>
          <a:ext cx="7827523" cy="428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766294C-E3D2-477C-8CA6-F535255A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" y="285750"/>
            <a:ext cx="8229600" cy="857250"/>
          </a:xfrm>
        </p:spPr>
        <p:txBody>
          <a:bodyPr/>
          <a:lstStyle/>
          <a:p>
            <a:r>
              <a:rPr lang="en-US" dirty="0"/>
              <a:t>Themes…</a:t>
            </a:r>
          </a:p>
        </p:txBody>
      </p:sp>
    </p:spTree>
    <p:extLst>
      <p:ext uri="{BB962C8B-B14F-4D97-AF65-F5344CB8AC3E}">
        <p14:creationId xmlns:p14="http://schemas.microsoft.com/office/powerpoint/2010/main" val="405484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2B2F8FD-7DAC-A74A-B4F6-B5607A8D25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210584"/>
              </p:ext>
            </p:extLst>
          </p:nvPr>
        </p:nvGraphicFramePr>
        <p:xfrm>
          <a:off x="1087819" y="871701"/>
          <a:ext cx="7294418" cy="4287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E1FAD87F-8699-49F4-B19A-13D02587D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3" y="285750"/>
            <a:ext cx="8229600" cy="857250"/>
          </a:xfrm>
        </p:spPr>
        <p:txBody>
          <a:bodyPr/>
          <a:lstStyle/>
          <a:p>
            <a:r>
              <a:rPr lang="en-US" dirty="0"/>
              <a:t>Teaching Environment…</a:t>
            </a:r>
          </a:p>
        </p:txBody>
      </p:sp>
    </p:spTree>
    <p:extLst>
      <p:ext uri="{BB962C8B-B14F-4D97-AF65-F5344CB8AC3E}">
        <p14:creationId xmlns:p14="http://schemas.microsoft.com/office/powerpoint/2010/main" val="165916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9"/>
    </mc:Choice>
    <mc:Fallback xmlns="">
      <p:transition spd="slow" advTm="20699"/>
    </mc:Fallback>
  </mc:AlternateContent>
</p:sld>
</file>

<file path=ppt/theme/theme1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2-5-Texas-McCombs_PowerPoint_16-9_TEMPLATE" id="{0FF1D5ED-592F-C84B-A033-417FE0F64B3A}" vid="{DD3FE9A3-FB3A-8141-8AE8-76F77B07EA0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8272</TotalTime>
  <Words>1243</Words>
  <Application>Microsoft Office PowerPoint</Application>
  <PresentationFormat>On-screen Show (16:9)</PresentationFormat>
  <Paragraphs>177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宋体</vt:lpstr>
      <vt:lpstr>Arial</vt:lpstr>
      <vt:lpstr>Arial Black</vt:lpstr>
      <vt:lpstr>Arial Unicode MS</vt:lpstr>
      <vt:lpstr>Book Antiqua</vt:lpstr>
      <vt:lpstr>Calibri</vt:lpstr>
      <vt:lpstr>Libre Franklin</vt:lpstr>
      <vt:lpstr>Wingdings</vt:lpstr>
      <vt:lpstr>ヒラギノ角ゴ Pro W3</vt:lpstr>
      <vt:lpstr>16-9 Light Background</vt:lpstr>
      <vt:lpstr>PowerPoint Presentation</vt:lpstr>
      <vt:lpstr>Objectives</vt:lpstr>
      <vt:lpstr>PowerPoint Presentation</vt:lpstr>
      <vt:lpstr>Getting in touch</vt:lpstr>
      <vt:lpstr>Student Intros</vt:lpstr>
      <vt:lpstr>Who are all of you?</vt:lpstr>
      <vt:lpstr>Course Overview</vt:lpstr>
      <vt:lpstr>Themes…</vt:lpstr>
      <vt:lpstr>Teaching Environment…</vt:lpstr>
      <vt:lpstr>Quick Poll (on Instapoll)</vt:lpstr>
      <vt:lpstr>Is data important?</vt:lpstr>
      <vt:lpstr>Is data important?</vt:lpstr>
      <vt:lpstr>A key objective of this class is to produce data managers, not just data programmers</vt:lpstr>
      <vt:lpstr>PowerPoint Presentation</vt:lpstr>
      <vt:lpstr>The pace of data growth is impressive</vt:lpstr>
      <vt:lpstr>What will graph look like by end of 2022?</vt:lpstr>
      <vt:lpstr>PowerPoint Presentation</vt:lpstr>
      <vt:lpstr>PowerPoint Presentation</vt:lpstr>
      <vt:lpstr>PowerPoint Presentation</vt:lpstr>
      <vt:lpstr>PowerPoint Presentation</vt:lpstr>
      <vt:lpstr>Database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 Remember there are no stupid questions…except one 😉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Clint Tuttle</cp:lastModifiedBy>
  <cp:revision>587</cp:revision>
  <cp:lastPrinted>2011-01-24T02:49:42Z</cp:lastPrinted>
  <dcterms:created xsi:type="dcterms:W3CDTF">2011-06-30T15:04:08Z</dcterms:created>
  <dcterms:modified xsi:type="dcterms:W3CDTF">2022-08-24T23:30:30Z</dcterms:modified>
  <cp:category/>
</cp:coreProperties>
</file>